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9" r:id="rId2"/>
    <p:sldId id="298" r:id="rId3"/>
    <p:sldId id="319" r:id="rId4"/>
    <p:sldId id="284" r:id="rId5"/>
    <p:sldId id="308" r:id="rId6"/>
    <p:sldId id="310" r:id="rId7"/>
    <p:sldId id="309" r:id="rId8"/>
    <p:sldId id="296" r:id="rId9"/>
    <p:sldId id="297" r:id="rId10"/>
    <p:sldId id="285" r:id="rId11"/>
    <p:sldId id="312" r:id="rId12"/>
    <p:sldId id="300" r:id="rId13"/>
    <p:sldId id="286" r:id="rId14"/>
    <p:sldId id="301" r:id="rId15"/>
    <p:sldId id="313" r:id="rId16"/>
    <p:sldId id="317" r:id="rId17"/>
    <p:sldId id="287" r:id="rId18"/>
    <p:sldId id="288" r:id="rId19"/>
    <p:sldId id="289" r:id="rId20"/>
    <p:sldId id="290" r:id="rId21"/>
    <p:sldId id="291" r:id="rId22"/>
    <p:sldId id="316" r:id="rId23"/>
    <p:sldId id="293" r:id="rId24"/>
    <p:sldId id="318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5" autoAdjust="0"/>
    <p:restoredTop sz="83481" autoAdjust="0"/>
  </p:normalViewPr>
  <p:slideViewPr>
    <p:cSldViewPr snapToObjects="1">
      <p:cViewPr>
        <p:scale>
          <a:sx n="77" d="100"/>
          <a:sy n="77" d="100"/>
        </p:scale>
        <p:origin x="-20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A71E4-F577-41CB-BD57-FEDC0F7B5BED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B6A83-A016-45C8-9CE9-5AC1CB8B8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6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19100">
              <a:buClr>
                <a:srgbClr val="000000"/>
              </a:buClr>
              <a:buSzPct val="167000"/>
              <a:buFont typeface="Arial" charset="0"/>
              <a:buChar char="•"/>
            </a:pPr>
            <a:r>
              <a:rPr lang="en-US" altLang="en-US" dirty="0" smtClean="0"/>
              <a:t>Inter-agency effort by the Departments of Education and Justice to address the school-to-prison-pipeline and the disciplinary practices that can push students out of school and into the juvenile justice system.</a:t>
            </a:r>
          </a:p>
          <a:p>
            <a:pPr marL="457200" indent="-419100">
              <a:buClr>
                <a:srgbClr val="000000"/>
              </a:buClr>
              <a:buSzPct val="167000"/>
              <a:buFont typeface="Arial" charset="0"/>
              <a:buChar char="•"/>
            </a:pPr>
            <a:endParaRPr lang="en-US" altLang="en-US" dirty="0" smtClean="0"/>
          </a:p>
          <a:p>
            <a:pPr marL="457200" indent="-419100">
              <a:buClr>
                <a:srgbClr val="000000"/>
              </a:buClr>
              <a:buSzPct val="167000"/>
              <a:buFont typeface="Arial" charset="0"/>
              <a:buChar char="•"/>
            </a:pPr>
            <a:r>
              <a:rPr lang="en-US" altLang="en-US" dirty="0" smtClean="0"/>
              <a:t>DSC, AEJ, NAACP LDF, Advancement Project and allies begin meeting with SSDI calling for School Discipline Guidance to include community-based solutions.</a:t>
            </a:r>
          </a:p>
          <a:p>
            <a:pPr marL="38100" indent="0">
              <a:buClr>
                <a:srgbClr val="000000"/>
              </a:buClr>
              <a:buSzPct val="167000"/>
              <a:buFont typeface="Arial" charset="0"/>
              <a:buNone/>
            </a:pPr>
            <a:endParaRPr lang="en-US" altLang="en-US" dirty="0" smtClean="0"/>
          </a:p>
          <a:p>
            <a:pPr marL="465138" lvl="1" indent="-349250">
              <a:lnSpc>
                <a:spcPct val="90000"/>
              </a:lnSpc>
              <a:defRPr/>
            </a:pPr>
            <a:r>
              <a:rPr lang="en-US" sz="2000" dirty="0" smtClean="0"/>
              <a:t>The Departments acknowledge that </a:t>
            </a:r>
            <a:r>
              <a:rPr lang="en-US" sz="2000" dirty="0" smtClean="0">
                <a:solidFill>
                  <a:srgbClr val="CC0000"/>
                </a:solidFill>
              </a:rPr>
              <a:t>“racial discrimination in school discipline is a real problem” and  substantial racial disparities in discipline data are not explained by more frequent or more serious misbehavior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by students of color. </a:t>
            </a:r>
          </a:p>
          <a:p>
            <a:pPr marL="465138" lvl="1" indent="-34925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2000" dirty="0" smtClean="0"/>
              <a:t> </a:t>
            </a:r>
          </a:p>
          <a:p>
            <a:pPr marL="465138" lvl="1" indent="-349250">
              <a:lnSpc>
                <a:spcPct val="90000"/>
              </a:lnSpc>
              <a:defRPr/>
            </a:pPr>
            <a:r>
              <a:rPr lang="en-US" sz="2000" dirty="0" smtClean="0"/>
              <a:t>The Departments acknowledge that </a:t>
            </a:r>
            <a:r>
              <a:rPr lang="en-US" sz="2000" dirty="0" smtClean="0">
                <a:solidFill>
                  <a:srgbClr val="CC0000"/>
                </a:solidFill>
              </a:rPr>
              <a:t>without change; there will continue to be long-term, serious consequences; </a:t>
            </a:r>
            <a:r>
              <a:rPr lang="en-US" sz="2000" dirty="0" smtClean="0"/>
              <a:t>and a direct funnel of students into the school-to-prison pipeline.</a:t>
            </a:r>
            <a:r>
              <a:rPr lang="en-US" sz="2500" b="1" dirty="0" smtClean="0">
                <a:solidFill>
                  <a:schemeClr val="folHlink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B6A83-A016-45C8-9CE9-5AC1CB8B86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5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2011-2012</a:t>
            </a:r>
            <a:r>
              <a:rPr lang="en-US" baseline="0" dirty="0" smtClean="0"/>
              <a:t> CRDC Collection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B6A83-A016-45C8-9CE9-5AC1CB8B86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60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2011-2012</a:t>
            </a:r>
            <a:r>
              <a:rPr lang="en-US" baseline="0" dirty="0" smtClean="0"/>
              <a:t> CRDC Collection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B6A83-A016-45C8-9CE9-5AC1CB8B86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6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8C3-B877-184F-81A1-D488233C269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631F-99FC-EA40-98B3-7EF388D07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8C3-B877-184F-81A1-D488233C269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631F-99FC-EA40-98B3-7EF388D07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8C3-B877-184F-81A1-D488233C269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631F-99FC-EA40-98B3-7EF388D07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8C3-B877-184F-81A1-D488233C269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631F-99FC-EA40-98B3-7EF388D07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8C3-B877-184F-81A1-D488233C269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631F-99FC-EA40-98B3-7EF388D07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8C3-B877-184F-81A1-D488233C269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631F-99FC-EA40-98B3-7EF388D07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8C3-B877-184F-81A1-D488233C269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631F-99FC-EA40-98B3-7EF388D07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8C3-B877-184F-81A1-D488233C269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631F-99FC-EA40-98B3-7EF388D07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8C3-B877-184F-81A1-D488233C269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631F-99FC-EA40-98B3-7EF388D07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8C3-B877-184F-81A1-D488233C269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631F-99FC-EA40-98B3-7EF388D07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98C3-B877-184F-81A1-D488233C269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631F-99FC-EA40-98B3-7EF388D07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198C3-B877-184F-81A1-D488233C2699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D631F-99FC-EA40-98B3-7EF388D07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nij.gov/funding/pages/fy14-dear-colleague-school-safety-knowledge-building.asp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cregor@lawyerscom.org" TargetMode="External"/><Relationship Id="rId2" Type="http://schemas.openxmlformats.org/officeDocument/2006/relationships/hyperlink" Target="mailto:kbanner@advancementproject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OloBfI9SG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7162800" cy="30480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800" b="1" dirty="0" smtClean="0"/>
              <a:t>Unpacking </a:t>
            </a:r>
            <a:r>
              <a:rPr lang="en-US" sz="4800" b="1" dirty="0"/>
              <a:t>the Departments of Education and Justice School Discipline Guidance Package </a:t>
            </a:r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381000" y="4953000"/>
            <a:ext cx="84582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School Justice Leadership Summit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April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3,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2014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Kaitlin Banner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Racial </a:t>
            </a:r>
            <a:r>
              <a:rPr lang="en-US" dirty="0" smtClean="0"/>
              <a:t>Disparities</a:t>
            </a:r>
            <a:r>
              <a:rPr lang="en-US" dirty="0"/>
              <a:t>: The Numbers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220276"/>
              </p:ext>
            </p:extLst>
          </p:nvPr>
        </p:nvGraphicFramePr>
        <p:xfrm>
          <a:off x="457200" y="1600200"/>
          <a:ext cx="8153400" cy="4572001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682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Percentage of African American students in CRDC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Percentage of African American students suspended once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Percentage of African American students suspended more than one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Percentage of African American students expelled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9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15%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35%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44%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36%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4600" y="12192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Racial Disparities: </a:t>
            </a:r>
            <a:r>
              <a:rPr lang="en-US" dirty="0"/>
              <a:t>The </a:t>
            </a:r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4600" y="12192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47700" y="2019300"/>
            <a:ext cx="7772400" cy="2819400"/>
            <a:chOff x="457200" y="1905000"/>
            <a:chExt cx="7772400" cy="2819400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1905000"/>
              <a:ext cx="38862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/>
                <a:t>For every 1 white student </a:t>
              </a:r>
            </a:p>
            <a:p>
              <a:pPr algn="ctr"/>
              <a:r>
                <a:rPr lang="en-US" sz="2600" dirty="0" smtClean="0"/>
                <a:t>to receive an OSS </a:t>
              </a:r>
              <a:endParaRPr lang="en-US" sz="2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4400" y="1905000"/>
              <a:ext cx="35052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/>
                <a:t>3 black students </a:t>
              </a:r>
              <a:r>
                <a:rPr lang="en-US" sz="2600" dirty="0" smtClean="0"/>
                <a:t>received an OSS</a:t>
              </a:r>
            </a:p>
            <a:p>
              <a:pPr algn="ctr"/>
              <a:endParaRPr lang="en-US" b="1" dirty="0"/>
            </a:p>
          </p:txBody>
        </p:sp>
        <p:pic>
          <p:nvPicPr>
            <p:cNvPr id="11" name="Picture 1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9" r="23529"/>
            <a:stretch>
              <a:fillRect/>
            </a:stretch>
          </p:blipFill>
          <p:spPr bwMode="auto">
            <a:xfrm>
              <a:off x="5486400" y="3429000"/>
              <a:ext cx="685800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9" r="23529"/>
            <a:stretch>
              <a:fillRect/>
            </a:stretch>
          </p:blipFill>
          <p:spPr bwMode="auto">
            <a:xfrm>
              <a:off x="1905000" y="3429000"/>
              <a:ext cx="685800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</p:pic>
        <p:pic>
          <p:nvPicPr>
            <p:cNvPr id="13" name="Picture 1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9" r="23529"/>
            <a:stretch>
              <a:fillRect/>
            </a:stretch>
          </p:blipFill>
          <p:spPr bwMode="auto">
            <a:xfrm>
              <a:off x="6096000" y="3429000"/>
              <a:ext cx="685800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</p:pic>
        <p:pic>
          <p:nvPicPr>
            <p:cNvPr id="14" name="Picture 1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9" r="23529"/>
            <a:stretch>
              <a:fillRect/>
            </a:stretch>
          </p:blipFill>
          <p:spPr bwMode="auto">
            <a:xfrm>
              <a:off x="6705600" y="3429000"/>
              <a:ext cx="685800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</p:pic>
        <p:sp>
          <p:nvSpPr>
            <p:cNvPr id="15" name="Right Arrow 14"/>
            <p:cNvSpPr/>
            <p:nvPr/>
          </p:nvSpPr>
          <p:spPr>
            <a:xfrm>
              <a:off x="3200400" y="3886200"/>
              <a:ext cx="1905000" cy="430316"/>
            </a:xfrm>
            <a:prstGeom prst="rightArrow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42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364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Dear Colleagues Letter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17964"/>
            <a:ext cx="81915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What school disciplinary practices may be discriminatory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are the remedies if schools are engaging in discriminatory practices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are best practices for responding to student behavior and using exclusionary discipline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00300" y="16002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987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364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the Guidance Tells Us: 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17964"/>
            <a:ext cx="81915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Different Treatment</a:t>
            </a:r>
          </a:p>
          <a:p>
            <a:pPr lvl="1"/>
            <a:r>
              <a:rPr lang="en-US" dirty="0" smtClean="0"/>
              <a:t>Similarly situated students receive different outcomes for same offense</a:t>
            </a:r>
          </a:p>
          <a:p>
            <a:pPr lvl="1"/>
            <a:r>
              <a:rPr lang="en-US" dirty="0" smtClean="0"/>
              <a:t>Selective enforcement</a:t>
            </a:r>
          </a:p>
          <a:p>
            <a:pPr lvl="1"/>
            <a:r>
              <a:rPr lang="en-US" dirty="0" smtClean="0"/>
              <a:t>Neutral policy that in reality targets one race </a:t>
            </a:r>
          </a:p>
          <a:p>
            <a:pPr lvl="1"/>
            <a:r>
              <a:rPr lang="en-US" dirty="0" smtClean="0"/>
              <a:t>Racially discriminatory motives </a:t>
            </a:r>
          </a:p>
          <a:p>
            <a:r>
              <a:rPr lang="en-US" dirty="0" smtClean="0"/>
              <a:t>Disparate Impact</a:t>
            </a:r>
          </a:p>
          <a:p>
            <a:pPr lvl="1"/>
            <a:r>
              <a:rPr lang="en-US" dirty="0" smtClean="0"/>
              <a:t>Neutral policy with no intent to discriminate that has the effect impacting students of a particular race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00300" y="16002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055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364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Different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17964"/>
            <a:ext cx="8191500" cy="4876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00300" y="16002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53911"/>
            <a:ext cx="8210550" cy="464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137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364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Disparate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17964"/>
            <a:ext cx="8191500" cy="4876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00300" y="16002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717964"/>
            <a:ext cx="8210550" cy="468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24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" y="1600200"/>
            <a:ext cx="838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Revising </a:t>
            </a:r>
            <a:r>
              <a:rPr lang="en-US" sz="2600" dirty="0"/>
              <a:t>discipline </a:t>
            </a:r>
            <a:r>
              <a:rPr lang="en-US" sz="2600" dirty="0" smtClean="0"/>
              <a:t>policies, provide </a:t>
            </a:r>
            <a:r>
              <a:rPr lang="en-US" sz="2600" dirty="0"/>
              <a:t>clear definitions of </a:t>
            </a:r>
            <a:r>
              <a:rPr lang="en-US" sz="2600" dirty="0" smtClean="0"/>
              <a:t>infractions, ensure </a:t>
            </a:r>
            <a:r>
              <a:rPr lang="en-US" sz="2600" dirty="0"/>
              <a:t>that </a:t>
            </a:r>
            <a:r>
              <a:rPr lang="en-US" sz="2600" dirty="0" smtClean="0"/>
              <a:t>consequences </a:t>
            </a:r>
            <a:r>
              <a:rPr lang="en-US" sz="2600" dirty="0"/>
              <a:t>are </a:t>
            </a:r>
            <a:r>
              <a:rPr lang="en-US" sz="2600" dirty="0" smtClean="0"/>
              <a:t>fair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Developing </a:t>
            </a:r>
            <a:r>
              <a:rPr lang="en-US" sz="2600" dirty="0"/>
              <a:t>and implementing strategies for teaching, including the use of appropriate </a:t>
            </a:r>
            <a:r>
              <a:rPr lang="en-US" sz="2600" dirty="0" smtClean="0"/>
              <a:t>supports </a:t>
            </a:r>
            <a:r>
              <a:rPr lang="en-US" sz="2600" dirty="0"/>
              <a:t>and interventions, which encourage and reinforce positive student behaviors and </a:t>
            </a:r>
            <a:r>
              <a:rPr lang="en-US" sz="2600" dirty="0" smtClean="0"/>
              <a:t>utilize </a:t>
            </a:r>
            <a:r>
              <a:rPr lang="en-US" sz="2600" dirty="0"/>
              <a:t>exclusionary discipline as a last resort; </a:t>
            </a: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Providing training to school staff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Providing school-based supports for students who are struggling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Conducting annual reviews with all stakeholders to discuss how discipline is working in the school</a:t>
            </a:r>
            <a:endParaRPr lang="en-US" sz="2600" dirty="0"/>
          </a:p>
          <a:p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191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Remedies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0" y="14478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155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The Guidance Tell Us:  </a:t>
            </a:r>
            <a:br>
              <a:rPr lang="en-US" dirty="0" smtClean="0"/>
            </a:br>
            <a:r>
              <a:rPr lang="en-US" dirty="0" smtClean="0"/>
              <a:t>Policies &amp; Practices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3712" y="13716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Red Flags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3712" y="1981200"/>
            <a:ext cx="4040188" cy="4800599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en-US" sz="2500" dirty="0" smtClean="0"/>
              <a:t>Subjective offenses (p.20)</a:t>
            </a:r>
          </a:p>
          <a:p>
            <a:pPr lvl="0" fontAlgn="base"/>
            <a:r>
              <a:rPr lang="en-US" sz="2500" dirty="0" smtClean="0"/>
              <a:t>Policy </a:t>
            </a:r>
            <a:r>
              <a:rPr lang="en-US" sz="2500" dirty="0"/>
              <a:t>that doesn’t mention race but targets students of a particular race (this could apply to rules about hairstyles, clothing, etc.) (p.8</a:t>
            </a:r>
            <a:r>
              <a:rPr lang="en-US" sz="2500" dirty="0" smtClean="0"/>
              <a:t>)</a:t>
            </a:r>
            <a:endParaRPr lang="en-US" sz="2500" dirty="0"/>
          </a:p>
          <a:p>
            <a:pPr lvl="0" fontAlgn="base"/>
            <a:r>
              <a:rPr lang="en-US" sz="2500" dirty="0"/>
              <a:t>Zero tolerance policies for being tardy to class; possessing a cell phone; insubordination or acting out; or being out of uniform (p. 12</a:t>
            </a:r>
            <a:r>
              <a:rPr lang="en-US" sz="2500" dirty="0" smtClean="0"/>
              <a:t>)</a:t>
            </a:r>
            <a:endParaRPr lang="en-US" sz="2500" dirty="0"/>
          </a:p>
          <a:p>
            <a:pPr lvl="0" fontAlgn="base"/>
            <a:r>
              <a:rPr lang="en-US" sz="2500" dirty="0"/>
              <a:t>Corporal punishment(p.12</a:t>
            </a:r>
            <a:r>
              <a:rPr lang="en-US" sz="2500" dirty="0" smtClean="0"/>
              <a:t>)</a:t>
            </a:r>
            <a:endParaRPr lang="en-US" sz="2500" dirty="0"/>
          </a:p>
          <a:p>
            <a:pPr lvl="0" fontAlgn="base"/>
            <a:r>
              <a:rPr lang="en-US" sz="2500" dirty="0"/>
              <a:t>Exclusionary </a:t>
            </a:r>
            <a:r>
              <a:rPr lang="en-US" sz="2500" dirty="0" smtClean="0"/>
              <a:t>discipline </a:t>
            </a:r>
            <a:r>
              <a:rPr lang="en-US" sz="2500" dirty="0"/>
              <a:t>for truancy (p. 12)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54682" y="13716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6612" y="1932709"/>
            <a:ext cx="4117975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2500" dirty="0" smtClean="0"/>
              <a:t>Intentional school climate creation (p. A-2)</a:t>
            </a:r>
          </a:p>
          <a:p>
            <a:r>
              <a:rPr lang="en-US" sz="2500" dirty="0" smtClean="0"/>
              <a:t>Defined role for law enforcement (p. A-3)</a:t>
            </a:r>
          </a:p>
          <a:p>
            <a:r>
              <a:rPr lang="en-US" sz="2500" dirty="0" smtClean="0"/>
              <a:t>Range of responses that are proportional, including positive alternatives to exclusion (p. A-4; A-6)</a:t>
            </a:r>
          </a:p>
          <a:p>
            <a:r>
              <a:rPr lang="en-US" sz="2500" dirty="0" smtClean="0"/>
              <a:t>Re-entry supports and services (p. A-6)</a:t>
            </a:r>
          </a:p>
          <a:p>
            <a:r>
              <a:rPr lang="en-US" sz="2500" dirty="0" smtClean="0"/>
              <a:t>Data collection &amp; analysis (p. A-7) </a:t>
            </a:r>
          </a:p>
          <a:p>
            <a:r>
              <a:rPr lang="en-US" sz="2500" dirty="0" smtClean="0"/>
              <a:t>Training and development  for school staff (p. A-3)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15240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424545" y="38100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878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Practices:  School Climate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School and district wide programs like peer mediation and restorative justice</a:t>
            </a:r>
          </a:p>
          <a:p>
            <a:r>
              <a:rPr lang="en-US" dirty="0" smtClean="0"/>
              <a:t>School-based supports like counselors, social workers, nurses, and psychologists </a:t>
            </a:r>
          </a:p>
          <a:p>
            <a:r>
              <a:rPr lang="en-US" dirty="0" smtClean="0"/>
              <a:t>Development of social and emotional competencies </a:t>
            </a:r>
          </a:p>
          <a:p>
            <a:r>
              <a:rPr lang="en-US" dirty="0" smtClean="0"/>
              <a:t>Training on classroom management, conflict resolution, de-escalation, and cultural competencies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400300" y="14478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871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Practices:  Infractions &amp; Sanctions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Clearly defined, non-subjective offenses with specific and objective criteria </a:t>
            </a:r>
          </a:p>
          <a:p>
            <a:r>
              <a:rPr lang="en-US" dirty="0" smtClean="0"/>
              <a:t>Range of sanctions with the understanding that exclusion is for only the most serious offenses</a:t>
            </a:r>
          </a:p>
          <a:p>
            <a:r>
              <a:rPr lang="en-US" dirty="0" smtClean="0"/>
              <a:t>Guidance for staff who are applying the range of sanctions</a:t>
            </a:r>
          </a:p>
          <a:p>
            <a:r>
              <a:rPr lang="en-US" dirty="0" smtClean="0"/>
              <a:t>Alternatives to using exclusionary discipline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400300" y="14478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83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 </a:t>
            </a:r>
            <a:r>
              <a:rPr lang="en-US" dirty="0"/>
              <a:t>Discipline Guidance Release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altLang="en-US" dirty="0" smtClean="0"/>
              <a:t>On </a:t>
            </a:r>
            <a:r>
              <a:rPr lang="en-US" altLang="en-US" dirty="0"/>
              <a:t>January 8, Secretary of Education Arne Duncan and Attorney General Eric Holder released the School Discipline Guidance at an event in Baltimore.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0" y="12954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5" descr="studentsdunc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178066"/>
            <a:ext cx="2971801" cy="222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9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Practices:  Law Enforcement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Clearly defined and formalized roles and responsibilities</a:t>
            </a:r>
          </a:p>
          <a:p>
            <a:r>
              <a:rPr lang="en-US" dirty="0" smtClean="0"/>
              <a:t>Differentiate between school discipline and school safety/serious crimes </a:t>
            </a:r>
          </a:p>
          <a:p>
            <a:r>
              <a:rPr lang="en-US" dirty="0" smtClean="0"/>
              <a:t>Training on bias-free policing and implicit bias, child development, and cultural competency </a:t>
            </a:r>
          </a:p>
          <a:p>
            <a:r>
              <a:rPr lang="en-US" dirty="0" smtClean="0"/>
              <a:t>Data collection and monitoring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400300" y="14478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773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Best </a:t>
            </a:r>
            <a:r>
              <a:rPr lang="en-US" sz="4900" dirty="0" smtClean="0"/>
              <a:t>Practices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Community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Involve families &amp; students in development and implementation of discipline policies</a:t>
            </a:r>
          </a:p>
          <a:p>
            <a:r>
              <a:rPr lang="en-US" dirty="0" smtClean="0"/>
              <a:t>Encourages districts to solicit family, student, &amp; community input through committees or taskforces</a:t>
            </a:r>
          </a:p>
          <a:p>
            <a:r>
              <a:rPr lang="en-US" dirty="0" smtClean="0"/>
              <a:t>Regularly review and evaluate discipline policies &amp; practices</a:t>
            </a:r>
          </a:p>
          <a:p>
            <a:r>
              <a:rPr lang="en-US" dirty="0" smtClean="0"/>
              <a:t>Districts should commit to plans of actions to address STPP and racial disparities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593273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658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From your vantage point in the school-justice system, is the guidance being followed?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yes, in what ways?  What is working?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no, why not?  What are barriers to the types of best practices?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593273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658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Strategies For Using Guidance </a:t>
            </a:r>
            <a:br>
              <a:rPr lang="en-US" dirty="0" smtClean="0"/>
            </a:br>
            <a:r>
              <a:rPr lang="en-US" dirty="0" smtClean="0"/>
              <a:t>To Reform Policies &amp; Practices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9100" y="1981200"/>
            <a:ext cx="8229600" cy="5029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Review codes of conduct to see if there are any red flags</a:t>
            </a:r>
          </a:p>
          <a:p>
            <a:r>
              <a:rPr lang="en-US" sz="3000" dirty="0" smtClean="0"/>
              <a:t>Revise codes of conduct based on best practices </a:t>
            </a:r>
          </a:p>
          <a:p>
            <a:r>
              <a:rPr lang="en-US" sz="3000" dirty="0" smtClean="0"/>
              <a:t>Include the community:</a:t>
            </a:r>
          </a:p>
          <a:p>
            <a:pPr lvl="1"/>
            <a:r>
              <a:rPr lang="en-US" dirty="0" smtClean="0"/>
              <a:t>Release data</a:t>
            </a:r>
          </a:p>
          <a:p>
            <a:pPr lvl="1"/>
            <a:r>
              <a:rPr lang="en-US" dirty="0" smtClean="0"/>
              <a:t>Create process for reviewing &amp; revising code with community input</a:t>
            </a:r>
          </a:p>
          <a:p>
            <a:pPr lvl="1"/>
            <a:r>
              <a:rPr lang="en-US" dirty="0" smtClean="0"/>
              <a:t>Develop plans for acknowledging and addressing racial disparities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38400" y="18288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733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Support Available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9100" y="1981200"/>
            <a:ext cx="8229600" cy="5029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National Institute for Justice Comprehensive School Safety Initiative</a:t>
            </a:r>
          </a:p>
          <a:p>
            <a:pPr lvl="1"/>
            <a:r>
              <a:rPr lang="en-US" sz="2600" dirty="0" smtClean="0">
                <a:hlinkClick r:id="rId2"/>
              </a:rPr>
              <a:t>http://nij.gov/funding/pages/fy14-dear-colleague-school-safety-knowledge-building.aspx</a:t>
            </a:r>
            <a:endParaRPr lang="en-US" sz="2600" dirty="0" smtClean="0"/>
          </a:p>
          <a:p>
            <a:pPr lvl="1"/>
            <a:r>
              <a:rPr lang="en-US" sz="2600" dirty="0" smtClean="0"/>
              <a:t>Applications due July 10</a:t>
            </a:r>
          </a:p>
          <a:p>
            <a:pPr lvl="1">
              <a:buNone/>
            </a:pPr>
            <a:endParaRPr lang="en-US" sz="2600" dirty="0" smtClean="0"/>
          </a:p>
          <a:p>
            <a:r>
              <a:rPr lang="en-US" sz="3000" dirty="0" smtClean="0"/>
              <a:t>Department of Education Regional Support Centers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38400" y="18288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733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sz="2600" dirty="0" smtClean="0"/>
              <a:t>Kaitlin Banner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dirty="0" smtClean="0">
                <a:hlinkClick r:id="rId2"/>
              </a:rPr>
              <a:t>kbanner@advancementproject.org</a:t>
            </a:r>
            <a:endParaRPr lang="en-US" sz="2600" dirty="0" smtClean="0"/>
          </a:p>
          <a:p>
            <a:pPr marL="0" indent="0" algn="ctr">
              <a:buNone/>
            </a:pPr>
            <a:r>
              <a:rPr lang="en-US" sz="2600" dirty="0" smtClean="0"/>
              <a:t>202-728-9557</a:t>
            </a:r>
          </a:p>
          <a:p>
            <a:pPr marL="0" indent="0" algn="ctr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sz="2600" dirty="0" smtClean="0"/>
              <a:t>Matt Cregor </a:t>
            </a:r>
          </a:p>
          <a:p>
            <a:pPr marL="0" indent="0" algn="ctr">
              <a:buNone/>
            </a:pPr>
            <a:r>
              <a:rPr lang="en-US" sz="2600" dirty="0" smtClean="0">
                <a:hlinkClick r:id="rId3"/>
              </a:rPr>
              <a:t>mcregor@lawyerscom.org</a:t>
            </a:r>
            <a:endParaRPr lang="en-US" sz="2600" dirty="0" smtClean="0"/>
          </a:p>
          <a:p>
            <a:pPr marL="0" indent="0" algn="ctr">
              <a:buNone/>
            </a:pPr>
            <a:r>
              <a:rPr lang="en-US" sz="2800" dirty="0" smtClean="0"/>
              <a:t>617-988-0609 </a:t>
            </a: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4478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24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3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www.youtube.com/watch?v=zOloBfI9SGo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7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“Guidance”?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dirty="0" smtClean="0"/>
              <a:t>Interpretation of federal law by agencies </a:t>
            </a:r>
          </a:p>
          <a:p>
            <a:r>
              <a:rPr lang="en-US" sz="3600" dirty="0" smtClean="0"/>
              <a:t>NOT new law</a:t>
            </a:r>
          </a:p>
          <a:p>
            <a:r>
              <a:rPr lang="en-US" sz="3600" dirty="0" smtClean="0"/>
              <a:t>Helps local agencies follow the law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0" y="12954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9100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5393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background on Title VI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0" y="12954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8947" y="1413808"/>
            <a:ext cx="7811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Title VI was enacted as part of the </a:t>
            </a:r>
            <a:r>
              <a:rPr lang="en-US" sz="2400" b="1" dirty="0" smtClean="0"/>
              <a:t>Civil Rights Act of 1964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It prohibits discrimination on the basis of </a:t>
            </a:r>
            <a:r>
              <a:rPr lang="en-US" sz="2400" b="1" dirty="0" smtClean="0"/>
              <a:t>race</a:t>
            </a:r>
            <a:r>
              <a:rPr lang="en-US" sz="2400" dirty="0" smtClean="0"/>
              <a:t>, </a:t>
            </a:r>
            <a:r>
              <a:rPr lang="en-US" sz="2400" b="1" dirty="0" smtClean="0"/>
              <a:t>color</a:t>
            </a:r>
            <a:r>
              <a:rPr lang="en-US" sz="2400" dirty="0" smtClean="0"/>
              <a:t>, or </a:t>
            </a:r>
            <a:r>
              <a:rPr lang="en-US" sz="2400" b="1" dirty="0" smtClean="0"/>
              <a:t>national origin </a:t>
            </a:r>
            <a:r>
              <a:rPr lang="en-US" sz="2400" dirty="0" smtClean="0"/>
              <a:t>in programs and activities receiving federal financial assistance.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126" y="3429000"/>
            <a:ext cx="3313547" cy="236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4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Title VI Complaints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1593273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1" name="Content Placeholder 1025"/>
          <p:cNvGrpSpPr>
            <a:grpSpLocks/>
          </p:cNvGrpSpPr>
          <p:nvPr/>
        </p:nvGrpSpPr>
        <p:grpSpPr bwMode="auto">
          <a:xfrm>
            <a:off x="381000" y="2209800"/>
            <a:ext cx="3962400" cy="3810000"/>
            <a:chOff x="868" y="1000"/>
            <a:chExt cx="3384" cy="1152"/>
          </a:xfrm>
        </p:grpSpPr>
        <p:cxnSp>
          <p:nvCxnSpPr>
            <p:cNvPr id="2052" name="_s2052"/>
            <p:cNvCxnSpPr>
              <a:cxnSpLocks noChangeShapeType="1"/>
              <a:stCxn id="17" idx="0"/>
              <a:endCxn id="13" idx="2"/>
            </p:cNvCxnSpPr>
            <p:nvPr/>
          </p:nvCxnSpPr>
          <p:spPr bwMode="auto">
            <a:xfrm rot="5400000" flipH="1">
              <a:off x="1984" y="1540"/>
              <a:ext cx="144" cy="504"/>
            </a:xfrm>
            <a:prstGeom prst="bentConnector3">
              <a:avLst>
                <a:gd name="adj1" fmla="val 226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16" idx="0"/>
              <a:endCxn id="13" idx="2"/>
            </p:cNvCxnSpPr>
            <p:nvPr/>
          </p:nvCxnSpPr>
          <p:spPr bwMode="auto">
            <a:xfrm rot="16200000">
              <a:off x="1480" y="1540"/>
              <a:ext cx="144" cy="504"/>
            </a:xfrm>
            <a:prstGeom prst="bentConnector3">
              <a:avLst>
                <a:gd name="adj1" fmla="val 226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15" idx="0"/>
              <a:endCxn id="12" idx="2"/>
            </p:cNvCxnSpPr>
            <p:nvPr/>
          </p:nvCxnSpPr>
          <p:spPr bwMode="auto">
            <a:xfrm rot="5400000" flipH="1">
              <a:off x="3244" y="856"/>
              <a:ext cx="144" cy="1008"/>
            </a:xfrm>
            <a:prstGeom prst="bentConnector3">
              <a:avLst>
                <a:gd name="adj1" fmla="val 226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14" idx="0"/>
              <a:endCxn id="12" idx="2"/>
            </p:cNvCxnSpPr>
            <p:nvPr/>
          </p:nvCxnSpPr>
          <p:spPr bwMode="auto">
            <a:xfrm rot="16200000">
              <a:off x="2741" y="1359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13" idx="0"/>
              <a:endCxn id="12" idx="2"/>
            </p:cNvCxnSpPr>
            <p:nvPr/>
          </p:nvCxnSpPr>
          <p:spPr bwMode="auto">
            <a:xfrm rot="16200000">
              <a:off x="2236" y="856"/>
              <a:ext cx="144" cy="1008"/>
            </a:xfrm>
            <a:prstGeom prst="bentConnector3">
              <a:avLst>
                <a:gd name="adj1" fmla="val 226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_s2057"/>
            <p:cNvSpPr>
              <a:spLocks noChangeArrowheads="1"/>
            </p:cNvSpPr>
            <p:nvPr/>
          </p:nvSpPr>
          <p:spPr bwMode="auto">
            <a:xfrm>
              <a:off x="2380" y="10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37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Individual or Org files a complaint </a:t>
              </a:r>
            </a:p>
          </p:txBody>
        </p:sp>
        <p:sp>
          <p:nvSpPr>
            <p:cNvPr id="13" name="_s2058"/>
            <p:cNvSpPr>
              <a:spLocks noChangeArrowheads="1"/>
            </p:cNvSpPr>
            <p:nvPr/>
          </p:nvSpPr>
          <p:spPr bwMode="auto">
            <a:xfrm>
              <a:off x="1372" y="14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37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DOJ investigates </a:t>
              </a:r>
            </a:p>
          </p:txBody>
        </p:sp>
        <p:sp>
          <p:nvSpPr>
            <p:cNvPr id="14" name="_s2059"/>
            <p:cNvSpPr>
              <a:spLocks noChangeArrowheads="1"/>
            </p:cNvSpPr>
            <p:nvPr/>
          </p:nvSpPr>
          <p:spPr bwMode="auto">
            <a:xfrm>
              <a:off x="2380" y="14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37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DOJ refers to other federal agency</a:t>
              </a:r>
            </a:p>
          </p:txBody>
        </p:sp>
        <p:sp>
          <p:nvSpPr>
            <p:cNvPr id="15" name="_s2060"/>
            <p:cNvSpPr>
              <a:spLocks noChangeArrowheads="1"/>
            </p:cNvSpPr>
            <p:nvPr/>
          </p:nvSpPr>
          <p:spPr bwMode="auto">
            <a:xfrm>
              <a:off x="3388" y="14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7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DOJ declines to investigate</a:t>
              </a:r>
            </a:p>
          </p:txBody>
        </p:sp>
        <p:sp>
          <p:nvSpPr>
            <p:cNvPr id="16" name="_s2061"/>
            <p:cNvSpPr>
              <a:spLocks noChangeArrowheads="1"/>
            </p:cNvSpPr>
            <p:nvPr/>
          </p:nvSpPr>
          <p:spPr bwMode="auto">
            <a:xfrm>
              <a:off x="868" y="186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3500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Negotiate Settlement on behalf of U.S. </a:t>
              </a:r>
            </a:p>
          </p:txBody>
        </p:sp>
        <p:sp>
          <p:nvSpPr>
            <p:cNvPr id="17" name="_s2062"/>
            <p:cNvSpPr>
              <a:spLocks noChangeArrowheads="1"/>
            </p:cNvSpPr>
            <p:nvPr/>
          </p:nvSpPr>
          <p:spPr bwMode="auto">
            <a:xfrm>
              <a:off x="1876" y="186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3500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File a lawsuit on behalf of U.S. in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federal court</a:t>
              </a:r>
            </a:p>
          </p:txBody>
        </p:sp>
      </p:grpSp>
      <p:grpSp>
        <p:nvGrpSpPr>
          <p:cNvPr id="18" name="Content Placeholder 1038"/>
          <p:cNvGrpSpPr>
            <a:grpSpLocks/>
          </p:cNvGrpSpPr>
          <p:nvPr/>
        </p:nvGrpSpPr>
        <p:grpSpPr bwMode="auto">
          <a:xfrm>
            <a:off x="4876800" y="2209800"/>
            <a:ext cx="3810000" cy="3810000"/>
            <a:chOff x="2964" y="1152"/>
            <a:chExt cx="2448" cy="2016"/>
          </a:xfrm>
        </p:grpSpPr>
        <p:cxnSp>
          <p:nvCxnSpPr>
            <p:cNvPr id="2065" name="_s2065"/>
            <p:cNvCxnSpPr>
              <a:cxnSpLocks noChangeShapeType="1"/>
              <a:stCxn id="22" idx="0"/>
              <a:endCxn id="19" idx="2"/>
            </p:cNvCxnSpPr>
            <p:nvPr/>
          </p:nvCxnSpPr>
          <p:spPr bwMode="auto">
            <a:xfrm rot="5400000" flipH="1">
              <a:off x="4656" y="1260"/>
              <a:ext cx="144" cy="504"/>
            </a:xfrm>
            <a:prstGeom prst="bentConnector3">
              <a:avLst>
                <a:gd name="adj1" fmla="val 375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6" name="_s2066"/>
            <p:cNvCxnSpPr>
              <a:cxnSpLocks noChangeShapeType="1"/>
              <a:stCxn id="20" idx="0"/>
              <a:endCxn id="19" idx="2"/>
            </p:cNvCxnSpPr>
            <p:nvPr/>
          </p:nvCxnSpPr>
          <p:spPr bwMode="auto">
            <a:xfrm rot="16200000">
              <a:off x="4152" y="1260"/>
              <a:ext cx="144" cy="504"/>
            </a:xfrm>
            <a:prstGeom prst="bentConnector3">
              <a:avLst>
                <a:gd name="adj1" fmla="val 375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7" name="_s2067"/>
            <p:cNvCxnSpPr>
              <a:cxnSpLocks noChangeShapeType="1"/>
              <a:stCxn id="25" idx="3"/>
              <a:endCxn id="20" idx="2"/>
            </p:cNvCxnSpPr>
            <p:nvPr/>
          </p:nvCxnSpPr>
          <p:spPr bwMode="auto">
            <a:xfrm flipV="1">
              <a:off x="3828" y="1872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8" name="_s2068"/>
            <p:cNvCxnSpPr>
              <a:cxnSpLocks noChangeShapeType="1"/>
              <a:stCxn id="24" idx="0"/>
              <a:endCxn id="21" idx="2"/>
            </p:cNvCxnSpPr>
            <p:nvPr/>
          </p:nvCxnSpPr>
          <p:spPr bwMode="auto">
            <a:xfrm rot="5400000" flipH="1">
              <a:off x="3325" y="2375"/>
              <a:ext cx="144" cy="1"/>
            </a:xfrm>
            <a:prstGeom prst="bentConnector3">
              <a:avLst>
                <a:gd name="adj1" fmla="val 375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9" name="_s2069"/>
            <p:cNvCxnSpPr>
              <a:cxnSpLocks noChangeShapeType="1"/>
              <a:stCxn id="23" idx="1"/>
              <a:endCxn id="20" idx="2"/>
            </p:cNvCxnSpPr>
            <p:nvPr/>
          </p:nvCxnSpPr>
          <p:spPr bwMode="auto">
            <a:xfrm rot="10800000">
              <a:off x="3972" y="1872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0" name="_s2070"/>
            <p:cNvCxnSpPr>
              <a:cxnSpLocks noChangeShapeType="1"/>
              <a:stCxn id="21" idx="3"/>
              <a:endCxn id="20" idx="2"/>
            </p:cNvCxnSpPr>
            <p:nvPr/>
          </p:nvCxnSpPr>
          <p:spPr bwMode="auto">
            <a:xfrm flipV="1">
              <a:off x="3828" y="1872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_s2071"/>
            <p:cNvSpPr>
              <a:spLocks noChangeArrowheads="1"/>
            </p:cNvSpPr>
            <p:nvPr/>
          </p:nvSpPr>
          <p:spPr bwMode="auto">
            <a:xfrm>
              <a:off x="4044" y="115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hlink">
                <a:alpha val="3500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Individual or Org Files a Complaint</a:t>
              </a:r>
            </a:p>
          </p:txBody>
        </p:sp>
        <p:sp>
          <p:nvSpPr>
            <p:cNvPr id="20" name="_s2072"/>
            <p:cNvSpPr>
              <a:spLocks noChangeArrowheads="1"/>
            </p:cNvSpPr>
            <p:nvPr/>
          </p:nvSpPr>
          <p:spPr bwMode="auto">
            <a:xfrm>
              <a:off x="3541" y="1584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hlink">
                <a:alpha val="37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OCR Investigates Claim </a:t>
              </a:r>
            </a:p>
          </p:txBody>
        </p:sp>
        <p:sp>
          <p:nvSpPr>
            <p:cNvPr id="21" name="_s2073"/>
            <p:cNvSpPr>
              <a:spLocks noChangeArrowheads="1"/>
            </p:cNvSpPr>
            <p:nvPr/>
          </p:nvSpPr>
          <p:spPr bwMode="auto">
            <a:xfrm>
              <a:off x="2964" y="201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hlink">
                <a:alpha val="3500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OCR Finds a Violation</a:t>
              </a:r>
            </a:p>
          </p:txBody>
        </p:sp>
        <p:sp>
          <p:nvSpPr>
            <p:cNvPr id="22" name="_s2074"/>
            <p:cNvSpPr>
              <a:spLocks noChangeArrowheads="1"/>
            </p:cNvSpPr>
            <p:nvPr/>
          </p:nvSpPr>
          <p:spPr bwMode="auto">
            <a:xfrm>
              <a:off x="4548" y="158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52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OCR Declines to Investigate</a:t>
              </a:r>
              <a:r>
                <a:rPr kumimoji="0" lang="en-US" altLang="en-US" sz="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23" name="_s2075"/>
            <p:cNvSpPr>
              <a:spLocks noChangeArrowheads="1"/>
            </p:cNvSpPr>
            <p:nvPr/>
          </p:nvSpPr>
          <p:spPr bwMode="auto">
            <a:xfrm>
              <a:off x="4116" y="2016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4900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OCR Doesn’t Find Violation</a:t>
              </a:r>
            </a:p>
          </p:txBody>
        </p:sp>
        <p:sp>
          <p:nvSpPr>
            <p:cNvPr id="24" name="_s2076"/>
            <p:cNvSpPr>
              <a:spLocks noChangeArrowheads="1"/>
            </p:cNvSpPr>
            <p:nvPr/>
          </p:nvSpPr>
          <p:spPr bwMode="auto">
            <a:xfrm>
              <a:off x="2965" y="2448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hlink">
                <a:alpha val="4900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OCR Orders Remedies</a:t>
              </a: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25" name="_s2077"/>
            <p:cNvSpPr>
              <a:spLocks noChangeArrowheads="1"/>
            </p:cNvSpPr>
            <p:nvPr/>
          </p:nvSpPr>
          <p:spPr bwMode="auto">
            <a:xfrm>
              <a:off x="2965" y="2880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hlink">
                <a:alpha val="53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Resolution Agreement </a:t>
              </a:r>
            </a:p>
          </p:txBody>
        </p:sp>
      </p:grp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1143000" y="175260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u="sng" dirty="0"/>
              <a:t>DOJ Complaint Process </a:t>
            </a:r>
          </a:p>
        </p:txBody>
      </p:sp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5562600" y="1752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u="sng" dirty="0"/>
              <a:t>OCR Complaint Process </a:t>
            </a:r>
          </a:p>
        </p:txBody>
      </p:sp>
    </p:spTree>
    <p:extLst>
      <p:ext uri="{BB962C8B-B14F-4D97-AF65-F5344CB8AC3E}">
        <p14:creationId xmlns:p14="http://schemas.microsoft.com/office/powerpoint/2010/main" val="149130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VI Complaints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0" y="12954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34290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Sue a school district in court and use evidence to prove that the district discriminated against students of color.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Need a lawyer to help file and argue the case before the judge.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 you win the case, the judge decides how the school district should fix the problem.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29100" y="3352799"/>
            <a:ext cx="464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Alert the U.S. Dept. of Ed. Office for Civil Rights (OCR) that a school district should be investigated because it’s discriminating against students of color.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complaint is just a request for the OCR to open an investigation.  You don’t need a lawyer, and the process is supposed to be community-friendly.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School districts often </a:t>
            </a:r>
            <a:r>
              <a:rPr lang="en-US" i="1" dirty="0" smtClean="0"/>
              <a:t>voluntarily </a:t>
            </a:r>
            <a:r>
              <a:rPr lang="en-US" dirty="0" smtClean="0"/>
              <a:t>agree to fix the problem on their own, instead of waiting for formal findings from OCR.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5559"/>
          <a:stretch/>
        </p:blipFill>
        <p:spPr>
          <a:xfrm>
            <a:off x="1295400" y="1582440"/>
            <a:ext cx="1676400" cy="1572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200" y="1676400"/>
            <a:ext cx="15240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19" y="1610497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Discipline Guidance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dirty="0" smtClean="0"/>
              <a:t>“Dear Colleagues” Letter  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Guiding Principles 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dirty="0" smtClean="0"/>
              <a:t>Other resources </a:t>
            </a:r>
            <a:r>
              <a:rPr lang="en-US" dirty="0"/>
              <a:t>available </a:t>
            </a:r>
            <a:r>
              <a:rPr lang="en-US" dirty="0" smtClean="0"/>
              <a:t>a thttp</a:t>
            </a:r>
            <a:r>
              <a:rPr lang="en-US" dirty="0"/>
              <a:t>://www2.ed.gov/policy/gen/guid/school-discipline/index.html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0" y="1417638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0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Discipline Guidance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Why?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0" y="1295400"/>
            <a:ext cx="426720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3505200" cy="281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36" y="3048000"/>
            <a:ext cx="3464128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6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 PP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 PP 2.potx</Template>
  <TotalTime>1755</TotalTime>
  <Words>1162</Words>
  <Application>Microsoft Office PowerPoint</Application>
  <PresentationFormat>On-screen Show (4:3)</PresentationFormat>
  <Paragraphs>160</Paragraphs>
  <Slides>25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 PP 2</vt:lpstr>
      <vt:lpstr>Unpacking the Departments of Education and Justice School Discipline Guidance Package </vt:lpstr>
      <vt:lpstr>School Discipline Guidance Release</vt:lpstr>
      <vt:lpstr>PowerPoint Presentation</vt:lpstr>
      <vt:lpstr>What Is “Guidance”?</vt:lpstr>
      <vt:lpstr>A little background on Title VI</vt:lpstr>
      <vt:lpstr>Title VI Complaints</vt:lpstr>
      <vt:lpstr>Title VI Complaints </vt:lpstr>
      <vt:lpstr>School Discipline Guidance Package</vt:lpstr>
      <vt:lpstr>School Discipline Guidance Package</vt:lpstr>
      <vt:lpstr>Racial Disparities: The Numbers</vt:lpstr>
      <vt:lpstr>Racial Disparities: The Numbers</vt:lpstr>
      <vt:lpstr>Dear Colleagues Letter </vt:lpstr>
      <vt:lpstr>What the Guidance Tells Us:  Discrimination</vt:lpstr>
      <vt:lpstr>Different Treatment </vt:lpstr>
      <vt:lpstr>Disparate Impact</vt:lpstr>
      <vt:lpstr>Remedies </vt:lpstr>
      <vt:lpstr>What The Guidance Tell Us:   Policies &amp; Practices</vt:lpstr>
      <vt:lpstr>Best Practices:  School Climate</vt:lpstr>
      <vt:lpstr>Best Practices:  Infractions &amp; Sanctions</vt:lpstr>
      <vt:lpstr>Best Practices:  Law Enforcement</vt:lpstr>
      <vt:lpstr>Best Practices:  Community Involvement</vt:lpstr>
      <vt:lpstr>Reactions</vt:lpstr>
      <vt:lpstr>Strategies For Using Guidance  To Reform Policies &amp; Practices</vt:lpstr>
      <vt:lpstr>Support Available</vt:lpstr>
      <vt:lpstr>Questions &amp; 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Winning the Media Narrative in North Carolina:</dc:title>
  <dc:creator>Scott Melamed</dc:creator>
  <cp:lastModifiedBy>Toni Lang</cp:lastModifiedBy>
  <cp:revision>62</cp:revision>
  <dcterms:created xsi:type="dcterms:W3CDTF">2014-01-01T16:45:11Z</dcterms:created>
  <dcterms:modified xsi:type="dcterms:W3CDTF">2014-05-12T16:00:30Z</dcterms:modified>
</cp:coreProperties>
</file>