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46"/>
  </p:notesMasterIdLst>
  <p:handoutMasterIdLst>
    <p:handoutMasterId r:id="rId47"/>
  </p:handoutMasterIdLst>
  <p:sldIdLst>
    <p:sldId id="256" r:id="rId3"/>
    <p:sldId id="386" r:id="rId4"/>
    <p:sldId id="356" r:id="rId5"/>
    <p:sldId id="357" r:id="rId6"/>
    <p:sldId id="358" r:id="rId7"/>
    <p:sldId id="361" r:id="rId8"/>
    <p:sldId id="368" r:id="rId9"/>
    <p:sldId id="369" r:id="rId10"/>
    <p:sldId id="359" r:id="rId11"/>
    <p:sldId id="360" r:id="rId12"/>
    <p:sldId id="335" r:id="rId13"/>
    <p:sldId id="339" r:id="rId14"/>
    <p:sldId id="342" r:id="rId15"/>
    <p:sldId id="336" r:id="rId16"/>
    <p:sldId id="319" r:id="rId17"/>
    <p:sldId id="349" r:id="rId18"/>
    <p:sldId id="385" r:id="rId19"/>
    <p:sldId id="320" r:id="rId20"/>
    <p:sldId id="350" r:id="rId21"/>
    <p:sldId id="352" r:id="rId22"/>
    <p:sldId id="354" r:id="rId23"/>
    <p:sldId id="390" r:id="rId24"/>
    <p:sldId id="391" r:id="rId25"/>
    <p:sldId id="383" r:id="rId26"/>
    <p:sldId id="375" r:id="rId27"/>
    <p:sldId id="366" r:id="rId28"/>
    <p:sldId id="388" r:id="rId29"/>
    <p:sldId id="389" r:id="rId30"/>
    <p:sldId id="379" r:id="rId31"/>
    <p:sldId id="376" r:id="rId32"/>
    <p:sldId id="377" r:id="rId33"/>
    <p:sldId id="374" r:id="rId34"/>
    <p:sldId id="362" r:id="rId35"/>
    <p:sldId id="370" r:id="rId36"/>
    <p:sldId id="371" r:id="rId37"/>
    <p:sldId id="372" r:id="rId38"/>
    <p:sldId id="373" r:id="rId39"/>
    <p:sldId id="380" r:id="rId40"/>
    <p:sldId id="312" r:id="rId41"/>
    <p:sldId id="267" r:id="rId42"/>
    <p:sldId id="281" r:id="rId43"/>
    <p:sldId id="261" r:id="rId44"/>
    <p:sldId id="26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Thurau-Gray" initials="L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EBA"/>
    <a:srgbClr val="3B10DA"/>
    <a:srgbClr val="2A13D7"/>
    <a:srgbClr val="3921EB"/>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01" autoAdjust="0"/>
  </p:normalViewPr>
  <p:slideViewPr>
    <p:cSldViewPr>
      <p:cViewPr>
        <p:scale>
          <a:sx n="100" d="100"/>
          <a:sy n="100" d="100"/>
        </p:scale>
        <p:origin x="-58" y="-58"/>
      </p:cViewPr>
      <p:guideLst>
        <p:guide orient="horz" pos="2160"/>
        <p:guide pos="2880"/>
      </p:guideLst>
    </p:cSldViewPr>
  </p:slideViewPr>
  <p:notesTextViewPr>
    <p:cViewPr>
      <p:scale>
        <a:sx n="100" d="100"/>
        <a:sy n="100" d="100"/>
      </p:scale>
      <p:origin x="0" y="0"/>
    </p:cViewPr>
  </p:notesTextViewPr>
  <p:notesViewPr>
    <p:cSldViewPr>
      <p:cViewPr varScale="1">
        <p:scale>
          <a:sx n="75" d="100"/>
          <a:sy n="75" d="100"/>
        </p:scale>
        <p:origin x="-189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A63642-FE2B-4A99-A5D6-E52555240FDD}" type="datetimeFigureOut">
              <a:rPr lang="en-US" smtClean="0">
                <a:latin typeface="Arial"/>
              </a:rPr>
              <a:pPr/>
              <a:t>5/7/2014</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09DF4E-FA09-4F1D-A912-19EA8FD07567}"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622295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17F2BE5-4971-4419-8173-D23E7A14E58A}" type="datetimeFigureOut">
              <a:rPr lang="en-US" smtClean="0"/>
              <a:pPr/>
              <a:t>5/7/2014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92F2D914-2CAC-4B49-9020-9C780BB3BEF1}" type="slidenum">
              <a:rPr lang="en-US" smtClean="0"/>
              <a:pPr/>
              <a:t>‹#›</a:t>
            </a:fld>
            <a:endParaRPr lang="en-US" dirty="0"/>
          </a:p>
        </p:txBody>
      </p:sp>
    </p:spTree>
    <p:extLst>
      <p:ext uri="{BB962C8B-B14F-4D97-AF65-F5344CB8AC3E}">
        <p14:creationId xmlns:p14="http://schemas.microsoft.com/office/powerpoint/2010/main" val="39011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p:spPr>
        <p:txBody>
          <a:bodyPr/>
          <a:lstStyle/>
          <a:p>
            <a:r>
              <a:rPr lang="en-US" dirty="0">
                <a:latin typeface="Times New Roman" pitchFamily="-110" charset="0"/>
              </a:rPr>
              <a:t>*</a:t>
            </a:r>
          </a:p>
        </p:txBody>
      </p:sp>
      <p:sp>
        <p:nvSpPr>
          <p:cNvPr id="51203" name="Rectangle 3"/>
          <p:cNvSpPr>
            <a:spLocks noGrp="1" noChangeArrowheads="1"/>
          </p:cNvSpPr>
          <p:nvPr>
            <p:ph type="dt" sz="quarter" idx="1"/>
          </p:nvPr>
        </p:nvSpPr>
        <p:spPr>
          <a:noFill/>
        </p:spPr>
        <p:txBody>
          <a:bodyPr/>
          <a:lstStyle/>
          <a:p>
            <a:r>
              <a:rPr lang="en-US" dirty="0">
                <a:latin typeface="Times New Roman" pitchFamily="-110" charset="0"/>
              </a:rPr>
              <a:t>07/16/96</a:t>
            </a:r>
          </a:p>
        </p:txBody>
      </p:sp>
      <p:sp>
        <p:nvSpPr>
          <p:cNvPr id="51204" name="Rectangle 6"/>
          <p:cNvSpPr>
            <a:spLocks noGrp="1" noChangeArrowheads="1"/>
          </p:cNvSpPr>
          <p:nvPr>
            <p:ph type="ftr" sz="quarter" idx="4"/>
          </p:nvPr>
        </p:nvSpPr>
        <p:spPr>
          <a:noFill/>
        </p:spPr>
        <p:txBody>
          <a:bodyPr/>
          <a:lstStyle/>
          <a:p>
            <a:r>
              <a:rPr lang="en-US" dirty="0">
                <a:latin typeface="Times New Roman" pitchFamily="-110" charset="0"/>
              </a:rPr>
              <a:t>*</a:t>
            </a:r>
          </a:p>
        </p:txBody>
      </p:sp>
      <p:sp>
        <p:nvSpPr>
          <p:cNvPr id="51205" name="Rectangle 7"/>
          <p:cNvSpPr>
            <a:spLocks noGrp="1" noChangeArrowheads="1"/>
          </p:cNvSpPr>
          <p:nvPr>
            <p:ph type="sldNum" sz="quarter" idx="5"/>
          </p:nvPr>
        </p:nvSpPr>
        <p:spPr>
          <a:noFill/>
        </p:spPr>
        <p:txBody>
          <a:bodyPr/>
          <a:lstStyle/>
          <a:p>
            <a:r>
              <a:rPr lang="en-US" dirty="0">
                <a:latin typeface="Times New Roman" pitchFamily="-110" charset="0"/>
              </a:rPr>
              <a:t>##</a:t>
            </a:r>
          </a:p>
        </p:txBody>
      </p:sp>
      <p:sp>
        <p:nvSpPr>
          <p:cNvPr id="51206"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51207" name="Rectangle 3"/>
          <p:cNvSpPr>
            <a:spLocks noGrp="1" noChangeArrowheads="1"/>
          </p:cNvSpPr>
          <p:nvPr>
            <p:ph type="body" idx="1"/>
          </p:nvPr>
        </p:nvSpPr>
        <p:spPr>
          <a:xfrm>
            <a:off x="913772" y="4343400"/>
            <a:ext cx="5030456" cy="4114800"/>
          </a:xfrm>
          <a:solidFill>
            <a:srgbClr val="FFFFFF"/>
          </a:solidFill>
          <a:ln>
            <a:solidFill>
              <a:srgbClr val="000000"/>
            </a:solidFill>
          </a:ln>
        </p:spPr>
        <p:txBody>
          <a:bodyPr lIns="91098" tIns="45549" rIns="91098" bIns="45549"/>
          <a:lstStyle/>
          <a:p>
            <a:endParaRPr lang="en-US">
              <a:latin typeface="Times New Roman"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6491BFF-3DE9-DB49-BA8C-E3674FC6301C}" type="slidenum">
              <a:rPr lang="en-US" sz="1200"/>
              <a:pPr/>
              <a:t>19</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3F7380C-2F18-4246-BCD5-3B5E206EA9ED}" type="slidenum">
              <a:rPr lang="en-US" sz="1200"/>
              <a:pPr/>
              <a:t>20</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a:xfrm>
            <a:off x="1067638" y="667265"/>
            <a:ext cx="4722725" cy="3484605"/>
          </a:xfrm>
          <a:ln/>
        </p:spPr>
      </p:sp>
      <p:sp>
        <p:nvSpPr>
          <p:cNvPr id="15363" name="Notes Placeholder 2"/>
          <p:cNvSpPr>
            <a:spLocks noGrp="1"/>
          </p:cNvSpPr>
          <p:nvPr>
            <p:ph type="body" idx="1"/>
          </p:nvPr>
        </p:nvSpPr>
        <p:spPr>
          <a:noFill/>
          <a:ln/>
        </p:spPr>
        <p:txBody>
          <a:bodyPr/>
          <a:lstStyle/>
          <a:p>
            <a:r>
              <a:rPr lang="en-US" smtClean="0">
                <a:latin typeface="Times New Roman" pitchFamily="-65" charset="0"/>
                <a:ea typeface="ＭＳ Ｐゴシック" pitchFamily="-65" charset="-128"/>
                <a:cs typeface="ＭＳ Ｐゴシック" pitchFamily="-65" charset="-128"/>
              </a:rPr>
              <a:t>Lawrence Steinberg, Temple Univ</a:t>
            </a:r>
          </a:p>
        </p:txBody>
      </p:sp>
      <p:sp>
        <p:nvSpPr>
          <p:cNvPr id="15364" name="Header Placeholder 3"/>
          <p:cNvSpPr>
            <a:spLocks noGrp="1"/>
          </p:cNvSpPr>
          <p:nvPr>
            <p:ph type="hdr" sz="quarter"/>
          </p:nvPr>
        </p:nvSpPr>
        <p:spPr>
          <a:noFill/>
        </p:spPr>
        <p:txBody>
          <a:bodyPr/>
          <a:lstStyle/>
          <a:p>
            <a:r>
              <a:rPr lang="en-US" dirty="0" smtClean="0">
                <a:latin typeface="Times New Roman" pitchFamily="-65" charset="0"/>
              </a:rPr>
              <a:t>*</a:t>
            </a:r>
          </a:p>
        </p:txBody>
      </p:sp>
      <p:sp>
        <p:nvSpPr>
          <p:cNvPr id="15365" name="Date Placeholder 4"/>
          <p:cNvSpPr>
            <a:spLocks noGrp="1"/>
          </p:cNvSpPr>
          <p:nvPr>
            <p:ph type="dt" sz="quarter" idx="1"/>
          </p:nvPr>
        </p:nvSpPr>
        <p:spPr>
          <a:noFill/>
        </p:spPr>
        <p:txBody>
          <a:bodyPr/>
          <a:lstStyle/>
          <a:p>
            <a:r>
              <a:rPr lang="en-US" dirty="0" smtClean="0">
                <a:latin typeface="Times New Roman" pitchFamily="-65" charset="0"/>
              </a:rPr>
              <a:t>07/16/96</a:t>
            </a:r>
          </a:p>
        </p:txBody>
      </p:sp>
      <p:sp>
        <p:nvSpPr>
          <p:cNvPr id="15366" name="Footer Placeholder 5"/>
          <p:cNvSpPr>
            <a:spLocks noGrp="1"/>
          </p:cNvSpPr>
          <p:nvPr>
            <p:ph type="ftr" sz="quarter" idx="4"/>
          </p:nvPr>
        </p:nvSpPr>
        <p:spPr>
          <a:noFill/>
        </p:spPr>
        <p:txBody>
          <a:bodyPr/>
          <a:lstStyle/>
          <a:p>
            <a:r>
              <a:rPr lang="en-US" dirty="0" smtClean="0">
                <a:latin typeface="Times New Roman" pitchFamily="-65" charset="0"/>
              </a:rPr>
              <a:t>*</a:t>
            </a:r>
          </a:p>
        </p:txBody>
      </p:sp>
      <p:sp>
        <p:nvSpPr>
          <p:cNvPr id="15367" name="Slide Number Placeholder 6"/>
          <p:cNvSpPr>
            <a:spLocks noGrp="1"/>
          </p:cNvSpPr>
          <p:nvPr>
            <p:ph type="sldNum" sz="quarter" idx="5"/>
          </p:nvPr>
        </p:nvSpPr>
        <p:spPr>
          <a:noFill/>
        </p:spPr>
        <p:txBody>
          <a:bodyPr/>
          <a:lstStyle/>
          <a:p>
            <a:r>
              <a:rPr lang="en-US" dirty="0" smtClean="0">
                <a:latin typeface="Times New Roman" pitchFamily="-65" charset="0"/>
              </a:rPr>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a:xfrm>
            <a:off x="1067638" y="667265"/>
            <a:ext cx="4722725" cy="3484605"/>
          </a:xfrm>
          <a:ln/>
        </p:spPr>
      </p:sp>
      <p:sp>
        <p:nvSpPr>
          <p:cNvPr id="17411" name="Notes Placeholder 2"/>
          <p:cNvSpPr>
            <a:spLocks noGrp="1"/>
          </p:cNvSpPr>
          <p:nvPr>
            <p:ph type="body" idx="1"/>
          </p:nvPr>
        </p:nvSpPr>
        <p:spPr>
          <a:noFill/>
          <a:ln/>
        </p:spPr>
        <p:txBody>
          <a:bodyPr/>
          <a:lstStyle/>
          <a:p>
            <a:r>
              <a:rPr lang="en-US" smtClean="0">
                <a:latin typeface="Times New Roman" pitchFamily="-65" charset="0"/>
                <a:ea typeface="ＭＳ Ｐゴシック" pitchFamily="-65" charset="-128"/>
                <a:cs typeface="ＭＳ Ｐゴシック" pitchFamily="-65" charset="-128"/>
              </a:rPr>
              <a:t>Stoplight test; yellow light—go for it or not (sometimes much time, sometimes little</a:t>
            </a:r>
          </a:p>
        </p:txBody>
      </p:sp>
      <p:sp>
        <p:nvSpPr>
          <p:cNvPr id="17412" name="Header Placeholder 3"/>
          <p:cNvSpPr>
            <a:spLocks noGrp="1"/>
          </p:cNvSpPr>
          <p:nvPr>
            <p:ph type="hdr" sz="quarter"/>
          </p:nvPr>
        </p:nvSpPr>
        <p:spPr>
          <a:noFill/>
        </p:spPr>
        <p:txBody>
          <a:bodyPr/>
          <a:lstStyle/>
          <a:p>
            <a:r>
              <a:rPr lang="en-US" dirty="0" smtClean="0">
                <a:latin typeface="Times New Roman" pitchFamily="-65" charset="0"/>
              </a:rPr>
              <a:t>*</a:t>
            </a:r>
          </a:p>
        </p:txBody>
      </p:sp>
      <p:sp>
        <p:nvSpPr>
          <p:cNvPr id="17413" name="Date Placeholder 4"/>
          <p:cNvSpPr>
            <a:spLocks noGrp="1"/>
          </p:cNvSpPr>
          <p:nvPr>
            <p:ph type="dt" sz="quarter" idx="1"/>
          </p:nvPr>
        </p:nvSpPr>
        <p:spPr>
          <a:noFill/>
        </p:spPr>
        <p:txBody>
          <a:bodyPr/>
          <a:lstStyle/>
          <a:p>
            <a:r>
              <a:rPr lang="en-US" dirty="0" smtClean="0">
                <a:latin typeface="Times New Roman" pitchFamily="-65" charset="0"/>
              </a:rPr>
              <a:t>07/16/96</a:t>
            </a:r>
          </a:p>
        </p:txBody>
      </p:sp>
      <p:sp>
        <p:nvSpPr>
          <p:cNvPr id="17414" name="Footer Placeholder 5"/>
          <p:cNvSpPr>
            <a:spLocks noGrp="1"/>
          </p:cNvSpPr>
          <p:nvPr>
            <p:ph type="ftr" sz="quarter" idx="4"/>
          </p:nvPr>
        </p:nvSpPr>
        <p:spPr>
          <a:noFill/>
        </p:spPr>
        <p:txBody>
          <a:bodyPr/>
          <a:lstStyle/>
          <a:p>
            <a:r>
              <a:rPr lang="en-US" dirty="0" smtClean="0">
                <a:latin typeface="Times New Roman" pitchFamily="-65" charset="0"/>
              </a:rPr>
              <a:t>*</a:t>
            </a:r>
          </a:p>
        </p:txBody>
      </p:sp>
      <p:sp>
        <p:nvSpPr>
          <p:cNvPr id="17415" name="Slide Number Placeholder 6"/>
          <p:cNvSpPr>
            <a:spLocks noGrp="1"/>
          </p:cNvSpPr>
          <p:nvPr>
            <p:ph type="sldNum" sz="quarter" idx="5"/>
          </p:nvPr>
        </p:nvSpPr>
        <p:spPr>
          <a:noFill/>
        </p:spPr>
        <p:txBody>
          <a:bodyPr/>
          <a:lstStyle/>
          <a:p>
            <a:r>
              <a:rPr lang="en-US" dirty="0" smtClean="0">
                <a:latin typeface="Times New Roman" pitchFamily="-65" charset="0"/>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4ECDB00-6CA1-E645-8BB0-927984668312}" type="slidenum">
              <a:rPr lang="en-US" sz="1200"/>
              <a:pPr/>
              <a:t>25</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US" smtClean="0">
                <a:latin typeface="Arial" pitchFamily="-65" charset="0"/>
                <a:ea typeface="ＭＳ Ｐゴシック" pitchFamily="-65" charset="-128"/>
                <a:cs typeface="ＭＳ Ｐゴシック" pitchFamily="-65" charset="-128"/>
              </a:rPr>
              <a:t>Begin with information on cuts to municipalities; every one is hurting and the need to use existing resources carefully and wisely is important and can help ensure that good decisions are made.</a:t>
            </a:r>
          </a:p>
          <a:p>
            <a:pPr eaLnBrk="1" hangingPunct="1"/>
            <a:r>
              <a:rPr lang="en-US" smtClean="0">
                <a:latin typeface="Arial" pitchFamily="-65" charset="0"/>
                <a:ea typeface="ＭＳ Ｐゴシック" pitchFamily="-65" charset="-128"/>
                <a:cs typeface="ＭＳ Ｐゴシック" pitchFamily="-65" charset="-128"/>
              </a:rPr>
              <a:t>You might want to remind officers that recent studies show that arrest and detention of youth is most likely to lead to recidivism; according to one study, this approach to minor youth crime increased SEVEN FOLD the recidivism rate.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F2D914-2CAC-4B49-9020-9C780BB3BEF1}"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basic premise of this training is that we are the adults and have a responsibility to maintain a professional demeanor. Is it your responsibility to be a role model for kids? To mirror the behavior you want</a:t>
            </a:r>
            <a:r>
              <a:rPr lang="en-US" baseline="0" dirty="0" smtClean="0"/>
              <a:t> from them?</a:t>
            </a:r>
            <a:endParaRPr lang="en-US" dirty="0"/>
          </a:p>
        </p:txBody>
      </p:sp>
      <p:sp>
        <p:nvSpPr>
          <p:cNvPr id="4" name="Slide Number Placeholder 3"/>
          <p:cNvSpPr>
            <a:spLocks noGrp="1"/>
          </p:cNvSpPr>
          <p:nvPr>
            <p:ph type="sldNum" sz="quarter" idx="10"/>
          </p:nvPr>
        </p:nvSpPr>
        <p:spPr/>
        <p:txBody>
          <a:bodyPr/>
          <a:lstStyle/>
          <a:p>
            <a:fld id="{9D7C01FA-1540-45C9-AFF0-41E931D69EA4}"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going to spend time talking about brain development to </a:t>
            </a:r>
            <a:r>
              <a:rPr lang="en-US" sz="1200" b="0" i="0" u="none" strike="noStrike" kern="1200" baseline="0" dirty="0" smtClean="0">
                <a:solidFill>
                  <a:schemeClr val="tx1"/>
                </a:solidFill>
                <a:latin typeface="+mn-lt"/>
                <a:ea typeface="+mn-ea"/>
                <a:cs typeface="+mn-cs"/>
              </a:rPr>
              <a:t>ensure that  you have the knowledge  needed to differentiate problematic adolescent behavior from typical adolescent behavior. We hope you will share the skills that you have used to de-escalate situations involving agitated or defiant youth and how you prevent situations from escalating in the first place. We will share tactics we have learned over the years and from your peers across the country.</a:t>
            </a:r>
          </a:p>
          <a:p>
            <a:endParaRPr lang="en-US" dirty="0"/>
          </a:p>
        </p:txBody>
      </p:sp>
      <p:sp>
        <p:nvSpPr>
          <p:cNvPr id="4" name="Slide Number Placeholder 3"/>
          <p:cNvSpPr>
            <a:spLocks noGrp="1"/>
          </p:cNvSpPr>
          <p:nvPr>
            <p:ph type="sldNum" sz="quarter" idx="10"/>
          </p:nvPr>
        </p:nvSpPr>
        <p:spPr/>
        <p:txBody>
          <a:bodyPr/>
          <a:lstStyle/>
          <a:p>
            <a:fld id="{9D7C01FA-1540-45C9-AFF0-41E931D69EA4}"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do we have laws that say you cannot drive with your peers when you first get your license? Because we know without the experience to make you a good driver, the distractions can be deadly. We need to be that part of the brain for kids. The part that thinks of the consequences…We will talk about how we can help guide kids in the right direction.</a:t>
            </a:r>
            <a:endParaRPr lang="en-US" dirty="0"/>
          </a:p>
        </p:txBody>
      </p:sp>
      <p:sp>
        <p:nvSpPr>
          <p:cNvPr id="4" name="Slide Number Placeholder 3"/>
          <p:cNvSpPr>
            <a:spLocks noGrp="1"/>
          </p:cNvSpPr>
          <p:nvPr>
            <p:ph type="sldNum" sz="quarter" idx="10"/>
          </p:nvPr>
        </p:nvSpPr>
        <p:spPr/>
        <p:txBody>
          <a:bodyPr/>
          <a:lstStyle/>
          <a:p>
            <a:fld id="{9D7C01FA-1540-45C9-AFF0-41E931D69EA4}"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think everyone in this room would agree that</a:t>
            </a:r>
            <a:r>
              <a:rPr lang="en-US" baseline="0" dirty="0" smtClean="0"/>
              <a:t> with adolescents and teen-agers this is often the case. Much of the behavior you see is normal adolescent development. Together we will come up with ways to interact positively with the youth you come in contact with.</a:t>
            </a:r>
            <a:endParaRPr lang="en-US" dirty="0"/>
          </a:p>
        </p:txBody>
      </p:sp>
      <p:sp>
        <p:nvSpPr>
          <p:cNvPr id="4" name="Slide Number Placeholder 3"/>
          <p:cNvSpPr>
            <a:spLocks noGrp="1"/>
          </p:cNvSpPr>
          <p:nvPr>
            <p:ph type="sldNum" sz="quarter" idx="10"/>
          </p:nvPr>
        </p:nvSpPr>
        <p:spPr/>
        <p:txBody>
          <a:bodyPr/>
          <a:lstStyle/>
          <a:p>
            <a:fld id="{9D7C01FA-1540-45C9-AFF0-41E931D69EA4}"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talk about nature vs. nurture, and brain development.</a:t>
            </a:r>
          </a:p>
          <a:p>
            <a:endParaRPr lang="en-US" dirty="0" smtClean="0"/>
          </a:p>
          <a:p>
            <a:r>
              <a:rPr lang="en-US" baseline="0" dirty="0" smtClean="0"/>
              <a:t>You all have a professional skill set that you have developed for working with people. </a:t>
            </a:r>
            <a:r>
              <a:rPr lang="en-US" dirty="0" smtClean="0"/>
              <a:t>Would</a:t>
            </a:r>
            <a:r>
              <a:rPr lang="en-US" baseline="0" dirty="0" smtClean="0"/>
              <a:t> you all agree that you need specific and sometimes different skills when working with kids?</a:t>
            </a:r>
          </a:p>
          <a:p>
            <a:endParaRPr lang="en-US" baseline="0" dirty="0" smtClean="0"/>
          </a:p>
          <a:p>
            <a:r>
              <a:rPr lang="en-US" baseline="0" dirty="0" smtClean="0"/>
              <a:t>To set the tone for this training I would ask that you all be open minded to this information. There is always something to learn and there is a lot of experience in this room that we hope you will share. If we misspeak or you totally disagree with anything said we ask that you challenge us. Only through open dialog will we be able to make a positive impact.</a:t>
            </a:r>
            <a:endParaRPr lang="en-US" dirty="0" smtClean="0"/>
          </a:p>
          <a:p>
            <a:endParaRPr lang="en-US" dirty="0"/>
          </a:p>
        </p:txBody>
      </p:sp>
      <p:sp>
        <p:nvSpPr>
          <p:cNvPr id="4" name="Slide Number Placeholder 3"/>
          <p:cNvSpPr>
            <a:spLocks noGrp="1"/>
          </p:cNvSpPr>
          <p:nvPr>
            <p:ph type="sldNum" sz="quarter" idx="10"/>
          </p:nvPr>
        </p:nvSpPr>
        <p:spPr/>
        <p:txBody>
          <a:bodyPr/>
          <a:lstStyle/>
          <a:p>
            <a:fld id="{9D7C01FA-1540-45C9-AFF0-41E931D69EA4}"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131DCD5-26B4-4848-AE33-60638301A2F5}" type="slidenum">
              <a:rPr lang="en-US"/>
              <a:pPr/>
              <a:t>15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The pruning of brain structures generally occurs from the back of the brain to the front.  Thus, structures at the back of brain finish the   pruning first, making these structures the first to mature.  Structures at the front of the brain finish pruning last, and it is these structures that do not complete maturation until about age 24.</a:t>
            </a:r>
          </a:p>
          <a:p>
            <a:pPr eaLnBrk="1" hangingPunct="1"/>
            <a:endParaRPr lang="en-US"/>
          </a:p>
          <a:p>
            <a:pPr eaLnBrk="1" hangingPunct="1"/>
            <a:r>
              <a:rPr lang="en-US"/>
              <a:t>There are four primary brain structures from the back to the front of the brain – cerebellum, nucleus accumbens, amygdala and prefrontal cortex – that are noteworthy in terms of how their differential development may impact adolescent behavior. </a:t>
            </a:r>
          </a:p>
          <a:p>
            <a:pPr eaLnBrk="1" hangingPunct="1"/>
            <a:endParaRPr lang="en-US"/>
          </a:p>
          <a:p>
            <a:pPr eaLnBrk="1" hangingPunct="1"/>
            <a:r>
              <a:rPr lang="en-US"/>
              <a:t>The first area to be finished with pruning is the </a:t>
            </a:r>
            <a:r>
              <a:rPr lang="en-US" u="sng"/>
              <a:t>cerebellum</a:t>
            </a:r>
            <a:r>
              <a:rPr lang="en-US"/>
              <a:t>. Located at the back of the brain , this structure controls physical or motor coordination. </a:t>
            </a:r>
          </a:p>
          <a:p>
            <a:pPr eaLnBrk="1" hangingPunct="1"/>
            <a:endParaRPr lang="en-US"/>
          </a:p>
          <a:p>
            <a:pPr eaLnBrk="1" hangingPunct="1"/>
            <a:r>
              <a:rPr lang="en-US"/>
              <a:t>Next are the </a:t>
            </a:r>
            <a:r>
              <a:rPr lang="en-US" u="sng"/>
              <a:t>nucleus accumbens</a:t>
            </a:r>
            <a:r>
              <a:rPr lang="en-US"/>
              <a:t>, which is responsible for motivation, and the </a:t>
            </a:r>
            <a:r>
              <a:rPr lang="en-US" u="sng"/>
              <a:t>amygdala</a:t>
            </a:r>
            <a:r>
              <a:rPr lang="en-US"/>
              <a:t>, which identifies and controls emotion. The nucleus accumbens is responsible for how much effort the organism will expend in order to seek rewards.  A developing nucleus accumbens is believed to contribute to the often-observed tendency that teenagers prefer activities that require low effort yet produce high excitement.  Real-world observations bear this out: teenagers tend to favor activities such as playing video-games, skate boarding and, unfortunately, substance use.  The amygdala is responsible for integrating how to emotionally react to pleasurable and aversive experiences.  It is hypothesized that a developing amygdala contributes to two behavioral effects: the tendency for adolescents to react to situations with “hot” emotions rather than more controlled and “cool” emotions, and the propensity for youth to mis-read neutral or inquisitive facial expressions from other individuals as a sign of anger. (Instruct parents:  “Smile as you ask your teenager ‘How was school today?’”) </a:t>
            </a:r>
          </a:p>
          <a:p>
            <a:pPr eaLnBrk="1" hangingPunct="1"/>
            <a:endParaRPr lang="en-US"/>
          </a:p>
          <a:p>
            <a:pPr eaLnBrk="1" hangingPunct="1"/>
            <a:r>
              <a:rPr lang="en-US"/>
              <a:t>And one of the last areas to mature is the structure named the </a:t>
            </a:r>
            <a:r>
              <a:rPr lang="en-US" u="sng"/>
              <a:t>prefrontal cortex</a:t>
            </a:r>
            <a:r>
              <a:rPr lang="en-US"/>
              <a:t>, located just behind the forehead.  Sometimes referred to as “the seat of sober second thought,” it’s the area of the brain responsible for the complex processing of information, ranging from making judgments, to controlling impulses, foreseeing the consequences of ones’ actions, and setting goals and plans.  An immature prefrontal cortex is thought to be the neurobiological explanation for why teenagers show poor judgment and too often act before they think.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AA7D308-9377-0B48-81CB-3BEB37B7F661}" type="slidenum">
              <a:rPr lang="en-US" sz="1200"/>
              <a:pPr/>
              <a:t>16</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84238"/>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09800"/>
            <a:ext cx="4040188" cy="457200"/>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400"/>
            <a:ext cx="4040188"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2209800"/>
            <a:ext cx="4041775" cy="457200"/>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95600"/>
            <a:ext cx="4041775" cy="3230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10"/>
          </p:nvPr>
        </p:nvSpPr>
        <p:spPr>
          <a:xfrm>
            <a:off x="457200" y="6477000"/>
            <a:ext cx="6019800" cy="365125"/>
          </a:xfrm>
          <a:prstGeom prst="rect">
            <a:avLst/>
          </a:prstGeom>
          <a:ln>
            <a:noFill/>
          </a:ln>
        </p:spPr>
        <p:txBody>
          <a:bodyPr vert="horz" lIns="91440" tIns="45720" rIns="91440" bIns="45720" rtlCol="0" anchor="ctr"/>
          <a:lstStyle>
            <a:lvl1pPr algn="l">
              <a:defRPr sz="1000">
                <a:solidFill>
                  <a:schemeClr val="bg1"/>
                </a:solidFill>
                <a:latin typeface="Arial"/>
              </a:defRPr>
            </a:lvl1pPr>
          </a:lstStyle>
          <a:p>
            <a:r>
              <a:rPr lang="en-US" dirty="0" smtClean="0"/>
              <a:t>© 2013 Strategies for Youth, Inc. All Rights Reserved.</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84238"/>
          </a:xfrm>
        </p:spPr>
        <p:txBody>
          <a:bodyPr/>
          <a:lstStyle>
            <a:lvl1pPr algn="l">
              <a:defRPr/>
            </a:lvl1p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457200" y="6477000"/>
            <a:ext cx="6019800" cy="365125"/>
          </a:xfrm>
          <a:prstGeom prst="rect">
            <a:avLst/>
          </a:prstGeom>
          <a:ln>
            <a:noFill/>
          </a:ln>
        </p:spPr>
        <p:txBody>
          <a:bodyPr vert="horz" lIns="91440" tIns="45720" rIns="91440" bIns="45720" rtlCol="0" anchor="ctr"/>
          <a:lstStyle>
            <a:lvl1pPr algn="l">
              <a:defRPr sz="1000">
                <a:solidFill>
                  <a:schemeClr val="bg1"/>
                </a:solidFill>
                <a:latin typeface="Arial"/>
              </a:defRPr>
            </a:lvl1pPr>
          </a:lstStyle>
          <a:p>
            <a:r>
              <a:rPr lang="en-US" dirty="0" smtClean="0"/>
              <a:t>© 2013 Strategies for Youth, Inc. All Rights Reserved.</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57200" y="6477000"/>
            <a:ext cx="6019800" cy="365125"/>
          </a:xfrm>
          <a:prstGeom prst="rect">
            <a:avLst/>
          </a:prstGeom>
          <a:ln>
            <a:noFill/>
          </a:ln>
        </p:spPr>
        <p:txBody>
          <a:bodyPr vert="horz" lIns="91440" tIns="45720" rIns="91440" bIns="45720" rtlCol="0" anchor="ctr"/>
          <a:lstStyle>
            <a:lvl1pPr algn="l">
              <a:defRPr sz="1000">
                <a:solidFill>
                  <a:schemeClr val="bg1"/>
                </a:solidFill>
                <a:latin typeface="Arial"/>
              </a:defRPr>
            </a:lvl1pPr>
          </a:lstStyle>
          <a:p>
            <a:r>
              <a:rPr lang="en-US" dirty="0" smtClean="0"/>
              <a:t>© 2013 Strategies for Youth, Inc. All Rights Reserved.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7620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Footer Placeholder 4"/>
          <p:cNvSpPr>
            <a:spLocks noGrp="1"/>
          </p:cNvSpPr>
          <p:nvPr>
            <p:ph type="ftr" sz="quarter" idx="3"/>
          </p:nvPr>
        </p:nvSpPr>
        <p:spPr>
          <a:xfrm>
            <a:off x="457200" y="6477000"/>
            <a:ext cx="6019800" cy="365125"/>
          </a:xfrm>
          <a:prstGeom prst="rect">
            <a:avLst/>
          </a:prstGeom>
          <a:ln>
            <a:noFill/>
          </a:ln>
        </p:spPr>
        <p:txBody>
          <a:bodyPr vert="horz" lIns="91440" tIns="45720" rIns="91440" bIns="45720" rtlCol="0" anchor="ctr"/>
          <a:lstStyle>
            <a:lvl1pPr algn="l">
              <a:defRPr sz="1000">
                <a:solidFill>
                  <a:schemeClr val="bg1"/>
                </a:solidFill>
                <a:latin typeface="Arial"/>
              </a:defRPr>
            </a:lvl1pPr>
          </a:lstStyle>
          <a:p>
            <a:r>
              <a:rPr lang="en-US" dirty="0" smtClean="0"/>
              <a:t>© 2013 Strategies for Youth, Inc. All Rights Reserved.</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400"/>
            <a:ext cx="5486400" cy="34321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457200" y="6477000"/>
            <a:ext cx="6019800" cy="365125"/>
          </a:xfrm>
          <a:prstGeom prst="rect">
            <a:avLst/>
          </a:prstGeom>
          <a:ln>
            <a:noFill/>
          </a:ln>
        </p:spPr>
        <p:txBody>
          <a:bodyPr vert="horz" lIns="91440" tIns="45720" rIns="91440" bIns="45720" rtlCol="0" anchor="ctr"/>
          <a:lstStyle>
            <a:lvl1pPr algn="l">
              <a:defRPr sz="1000">
                <a:solidFill>
                  <a:schemeClr val="bg1"/>
                </a:solidFill>
                <a:latin typeface="Arial"/>
              </a:defRPr>
            </a:lvl1pPr>
          </a:lstStyle>
          <a:p>
            <a:r>
              <a:rPr lang="en-US" dirty="0" smtClean="0"/>
              <a:t>© 2013 Strategies for Youth, Inc. All Rights Reserved.</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797175"/>
            <a:ext cx="6477000" cy="1470025"/>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09800" y="4419600"/>
            <a:ext cx="6477000" cy="1371600"/>
          </a:xfrm>
          <a:prstGeom prst="rect">
            <a:avLst/>
          </a:prstGeom>
        </p:spPr>
        <p:txBody>
          <a:bodyPr/>
          <a:lstStyle>
            <a:lvl1pPr marL="0" indent="0" algn="ctr">
              <a:buNone/>
              <a:defRPr>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Footer Placeholder 4"/>
          <p:cNvSpPr>
            <a:spLocks noGrp="1"/>
          </p:cNvSpPr>
          <p:nvPr>
            <p:ph type="ftr" sz="quarter" idx="3"/>
          </p:nvPr>
        </p:nvSpPr>
        <p:spPr>
          <a:xfrm>
            <a:off x="457200" y="6477000"/>
            <a:ext cx="6019800" cy="365125"/>
          </a:xfrm>
          <a:prstGeom prst="rect">
            <a:avLst/>
          </a:prstGeom>
          <a:ln>
            <a:noFill/>
          </a:ln>
        </p:spPr>
        <p:txBody>
          <a:bodyPr vert="horz" lIns="91440" tIns="45720" rIns="91440" bIns="45720" rtlCol="0" anchor="ctr"/>
          <a:lstStyle>
            <a:lvl1pPr algn="l">
              <a:defRPr sz="1000">
                <a:solidFill>
                  <a:schemeClr val="bg1"/>
                </a:solidFill>
                <a:latin typeface="Arial"/>
              </a:defRPr>
            </a:lvl1pPr>
          </a:lstStyle>
          <a:p>
            <a:r>
              <a:rPr lang="en-US" dirty="0" smtClean="0"/>
              <a:t>© 2013 Strategies for Youth, Inc. All Rights Reserved.</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797175"/>
            <a:ext cx="64770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209800" y="4419600"/>
            <a:ext cx="6477000" cy="1371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4648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8EFBC3C-3B7C-415C-8AD2-F5EF9CEB1B5A}" type="datetimeFigureOut">
              <a:rPr lang="en-US" smtClean="0"/>
              <a:pPr/>
              <a:t>5/7/2014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7191BB1-1092-4BF8-BE7C-8C178912E1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10858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2760375-2D7C-4B4E-B6EE-486E1956B325}" type="datetime1">
              <a:rPr lang="en-US" smtClean="0"/>
              <a:pPr/>
              <a:t>5/7/2014</a:t>
            </a:fld>
            <a:endParaRPr lang="en-US"/>
          </a:p>
        </p:txBody>
      </p:sp>
      <p:sp>
        <p:nvSpPr>
          <p:cNvPr id="6" name="Footer Placeholder 5"/>
          <p:cNvSpPr>
            <a:spLocks noGrp="1"/>
          </p:cNvSpPr>
          <p:nvPr>
            <p:ph type="ftr" sz="quarter" idx="11"/>
          </p:nvPr>
        </p:nvSpPr>
        <p:spPr>
          <a:xfrm>
            <a:off x="3048000" y="6356350"/>
            <a:ext cx="3048000" cy="365125"/>
          </a:xfrm>
          <a:prstGeom prst="rect">
            <a:avLst/>
          </a:prstGeom>
        </p:spPr>
        <p:txBody>
          <a:bodyPr/>
          <a:lstStyle/>
          <a:p>
            <a:r>
              <a:rPr lang="en-US" smtClean="0"/>
              <a:t>© 2010 Strategies for Youth, Inc. All Rights Reserved.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BE85D68-B9A6-4549-AAE9-C9E1176995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57200" y="6477000"/>
            <a:ext cx="6019800" cy="365125"/>
          </a:xfrm>
          <a:prstGeom prst="rect">
            <a:avLst/>
          </a:prstGeom>
          <a:ln>
            <a:noFill/>
          </a:ln>
        </p:spPr>
        <p:txBody>
          <a:bodyPr vert="horz" lIns="91440" tIns="45720" rIns="91440" bIns="45720" rtlCol="0" anchor="ctr"/>
          <a:lstStyle>
            <a:lvl1pPr algn="l">
              <a:defRPr sz="1000">
                <a:solidFill>
                  <a:schemeClr val="bg1"/>
                </a:solidFill>
                <a:latin typeface="Arial"/>
              </a:defRPr>
            </a:lvl1pPr>
          </a:lstStyle>
          <a:p>
            <a:r>
              <a:rPr lang="en-US" dirty="0" smtClean="0"/>
              <a:t>© 2013 Strategies for Youth, Inc. All Rights Reserved.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62000"/>
          </a:xfrm>
          <a:prstGeom prst="rect">
            <a:avLst/>
          </a:prstGeo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229600" cy="39163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457200" y="6477000"/>
            <a:ext cx="6019800" cy="365125"/>
          </a:xfrm>
          <a:prstGeom prst="rect">
            <a:avLst/>
          </a:prstGeom>
          <a:ln>
            <a:noFill/>
          </a:ln>
        </p:spPr>
        <p:txBody>
          <a:bodyPr vert="horz" lIns="91440" tIns="45720" rIns="91440" bIns="45720" rtlCol="0" anchor="ctr"/>
          <a:lstStyle>
            <a:lvl1pPr algn="l">
              <a:defRPr sz="1000">
                <a:solidFill>
                  <a:schemeClr val="bg1"/>
                </a:solidFill>
                <a:latin typeface="Arial"/>
              </a:defRPr>
            </a:lvl1pPr>
          </a:lstStyle>
          <a:p>
            <a:r>
              <a:rPr lang="en-US" dirty="0" smtClean="0"/>
              <a:t>© 2013 Strategies for Youth, Inc.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62000"/>
          </a:xfrm>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229600" cy="3916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457200" y="6477000"/>
            <a:ext cx="6019800" cy="365125"/>
          </a:xfrm>
          <a:prstGeom prst="rect">
            <a:avLst/>
          </a:prstGeom>
          <a:ln>
            <a:noFill/>
          </a:ln>
        </p:spPr>
        <p:txBody>
          <a:bodyPr vert="horz" lIns="91440" tIns="45720" rIns="91440" bIns="45720" rtlCol="0" anchor="ctr"/>
          <a:lstStyle>
            <a:lvl1pPr algn="l">
              <a:defRPr sz="1000">
                <a:solidFill>
                  <a:schemeClr val="bg1"/>
                </a:solidFill>
                <a:latin typeface="Arial"/>
              </a:defRPr>
            </a:lvl1pPr>
          </a:lstStyle>
          <a:p>
            <a:r>
              <a:rPr lang="en-US" dirty="0" smtClean="0"/>
              <a:t>© 2013 Strategies for Youth, Inc. All Rights Reserved.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457200" y="6477000"/>
            <a:ext cx="6019800" cy="365125"/>
          </a:xfrm>
          <a:prstGeom prst="rect">
            <a:avLst/>
          </a:prstGeom>
          <a:ln>
            <a:noFill/>
          </a:ln>
        </p:spPr>
        <p:txBody>
          <a:bodyPr vert="horz" lIns="91440" tIns="45720" rIns="91440" bIns="45720" rtlCol="0" anchor="ctr"/>
          <a:lstStyle>
            <a:lvl1pPr algn="l">
              <a:defRPr sz="1000">
                <a:solidFill>
                  <a:schemeClr val="bg1"/>
                </a:solidFill>
                <a:latin typeface="Arial"/>
              </a:defRPr>
            </a:lvl1pPr>
          </a:lstStyle>
          <a:p>
            <a:r>
              <a:rPr lang="en-US" dirty="0" smtClean="0"/>
              <a:t>© 2013 Strategies for Youth, Inc. All Rights Reserved.</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884238"/>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457200" y="6477000"/>
            <a:ext cx="6019800" cy="365125"/>
          </a:xfrm>
          <a:prstGeom prst="rect">
            <a:avLst/>
          </a:prstGeom>
          <a:ln>
            <a:noFill/>
          </a:ln>
        </p:spPr>
        <p:txBody>
          <a:bodyPr vert="horz" lIns="91440" tIns="45720" rIns="91440" bIns="45720" rtlCol="0" anchor="ctr"/>
          <a:lstStyle>
            <a:lvl1pPr algn="l">
              <a:defRPr sz="1000">
                <a:solidFill>
                  <a:schemeClr val="bg1"/>
                </a:solidFill>
                <a:latin typeface="Arial"/>
              </a:defRPr>
            </a:lvl1pPr>
          </a:lstStyle>
          <a:p>
            <a:r>
              <a:rPr lang="en-US" dirty="0" smtClean="0"/>
              <a:t>© 2013 Strategies for Youth, Inc. All Rights Reserved.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3.jpe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67114"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pic>
        <p:nvPicPr>
          <p:cNvPr id="2" name="Picture 1" descr="sfy-logo.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2000" y="457200"/>
            <a:ext cx="3746500" cy="698500"/>
          </a:xfrm>
          <a:prstGeom prst="rect">
            <a:avLst/>
          </a:prstGeom>
        </p:spPr>
      </p:pic>
      <p:pic>
        <p:nvPicPr>
          <p:cNvPr id="3" name="Picture 2" descr="SFY_kid_police_illus_blk.gif"/>
          <p:cNvPicPr>
            <a:picLocks noChangeAspect="1"/>
          </p:cNvPicPr>
          <p:nvPr userDrawn="1"/>
        </p:nvPicPr>
        <p:blipFill>
          <a:blip r:embed="rId9">
            <a:alphaModFix amt="10000"/>
            <a:extLst>
              <a:ext uri="{28A0092B-C50C-407E-A947-70E740481C1C}">
                <a14:useLocalDpi xmlns:a14="http://schemas.microsoft.com/office/drawing/2010/main" val="0"/>
              </a:ext>
            </a:extLst>
          </a:blip>
          <a:stretch>
            <a:fillRect/>
          </a:stretch>
        </p:blipFill>
        <p:spPr>
          <a:xfrm>
            <a:off x="1219200" y="3276600"/>
            <a:ext cx="7827032" cy="3733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7" r:id="rId2"/>
    <p:sldLayoutId id="2147483669" r:id="rId3"/>
    <p:sldLayoutId id="2147483670" r:id="rId4"/>
    <p:sldLayoutId id="2147483671" r:id="rId5"/>
    <p:sldLayoutId id="214748367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77000"/>
            <a:ext cx="9167114"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 name="Title Placeholder 1"/>
          <p:cNvSpPr>
            <a:spLocks noGrp="1"/>
          </p:cNvSpPr>
          <p:nvPr>
            <p:ph type="title"/>
          </p:nvPr>
        </p:nvSpPr>
        <p:spPr>
          <a:xfrm>
            <a:off x="457200" y="1219200"/>
            <a:ext cx="8229600" cy="8842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477000"/>
            <a:ext cx="6019800" cy="365125"/>
          </a:xfrm>
          <a:prstGeom prst="rect">
            <a:avLst/>
          </a:prstGeom>
          <a:ln>
            <a:noFill/>
          </a:ln>
        </p:spPr>
        <p:txBody>
          <a:bodyPr vert="horz" lIns="91440" tIns="45720" rIns="91440" bIns="45720" rtlCol="0" anchor="ctr"/>
          <a:lstStyle>
            <a:lvl1pPr algn="l">
              <a:defRPr sz="1000">
                <a:solidFill>
                  <a:schemeClr val="bg1"/>
                </a:solidFill>
                <a:latin typeface="Arial"/>
              </a:defRPr>
            </a:lvl1pPr>
          </a:lstStyle>
          <a:p>
            <a:r>
              <a:rPr lang="en-US" dirty="0" smtClean="0"/>
              <a:t>© 2013 Strategies for Youth, Inc. All Rights Reserved.</a:t>
            </a:r>
            <a:endParaRPr lang="en-US" dirty="0"/>
          </a:p>
        </p:txBody>
      </p:sp>
      <p:pic>
        <p:nvPicPr>
          <p:cNvPr id="9" name="Picture 8" descr="sfy-logo-color.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7200" y="360335"/>
            <a:ext cx="2971800" cy="554065"/>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66" r:id="rId9"/>
  </p:sldLayoutIdLst>
  <p:hf sldNum="0" hdr="0" dt="0"/>
  <p:txStyles>
    <p:titleStyle>
      <a:lvl1pPr algn="ctr" defTabSz="914400" rtl="0" eaLnBrk="1" latinLnBrk="0" hangingPunct="1">
        <a:spcBef>
          <a:spcPct val="0"/>
        </a:spcBef>
        <a:buNone/>
        <a:defRPr sz="400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OQWd8hA__T9I9M&amp;tbnid=vjNrn6h6c9cPAM:&amp;ved=0CAUQjRw&amp;url=http://www.geeklawblog.com/2011/12/end-of-traditional-billing-with-no.html&amp;ei=z3yJUdT3MIby9gS4q4GgCg&amp;bvm=bv.46226182,d.dmg&amp;psig=AFQjCNEokklZyRFb3ICLlGfbUXKWycC4SQ&amp;ust=1368051276683776"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ideo" Target="file:///\\localhost\Users\lisathuraugray\Dropbox\Sac%20City%20PD%20PTB%20Training%20Materials\Day%20One%20Nature%20Components\Normative%20Development\Videos\inside_teenage_brain_2654to2938.m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b="1" dirty="0" smtClean="0"/>
              <a:t>Working with the </a:t>
            </a:r>
            <a:br>
              <a:rPr lang="en-US" b="1" dirty="0" smtClean="0"/>
            </a:br>
            <a:r>
              <a:rPr lang="en-US" b="1" dirty="0" smtClean="0"/>
              <a:t>TEEN BRAIN</a:t>
            </a:r>
            <a:endParaRPr lang="en-US" sz="4000" b="1" i="1" dirty="0"/>
          </a:p>
        </p:txBody>
      </p:sp>
      <p:sp>
        <p:nvSpPr>
          <p:cNvPr id="5" name="Subtitle 4"/>
          <p:cNvSpPr>
            <a:spLocks noGrp="1"/>
          </p:cNvSpPr>
          <p:nvPr>
            <p:ph type="subTitle" idx="1"/>
          </p:nvPr>
        </p:nvSpPr>
        <p:spPr/>
        <p:txBody>
          <a:bodyPr/>
          <a:lstStyle/>
          <a:p>
            <a:r>
              <a:rPr lang="en-US" dirty="0" smtClean="0"/>
              <a:t>Understanding some key factors about how Youth Think—Or Don’t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endParaRPr lang="en-US" dirty="0" smtClean="0"/>
          </a:p>
          <a:p>
            <a:pPr algn="ctr">
              <a:buNone/>
            </a:pPr>
            <a:r>
              <a:rPr lang="en-US" sz="4000" b="1" dirty="0" smtClean="0"/>
              <a:t>Some Facts to Keep in Mind </a:t>
            </a:r>
          </a:p>
          <a:p>
            <a:pPr algn="ctr">
              <a:buNone/>
            </a:pPr>
            <a:r>
              <a:rPr lang="en-US" sz="4000" b="1" dirty="0" smtClean="0"/>
              <a:t>When Working with Youth</a:t>
            </a:r>
          </a:p>
        </p:txBody>
      </p:sp>
      <p:sp>
        <p:nvSpPr>
          <p:cNvPr id="3" name="Footer Placeholder 2"/>
          <p:cNvSpPr>
            <a:spLocks noGrp="1"/>
          </p:cNvSpPr>
          <p:nvPr>
            <p:ph type="ftr" sz="quarter" idx="3"/>
          </p:nvPr>
        </p:nvSpPr>
        <p:spPr/>
        <p:txBody>
          <a:bodyPr/>
          <a:lstStyle/>
          <a:p>
            <a:r>
              <a:rPr lang="en-US" smtClean="0"/>
              <a:t>© 2013 Strategies for Youth, Inc. All Rights Reserved.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ju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143000"/>
            <a:ext cx="5943600"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972" name="Text Box 4"/>
          <p:cNvSpPr txBox="1">
            <a:spLocks noChangeArrowheads="1"/>
          </p:cNvSpPr>
          <p:nvPr/>
        </p:nvSpPr>
        <p:spPr bwMode="auto">
          <a:xfrm>
            <a:off x="533400" y="5410200"/>
            <a:ext cx="8077200" cy="10414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30000"/>
              </a:lnSpc>
              <a:spcBef>
                <a:spcPct val="50000"/>
              </a:spcBef>
            </a:pPr>
            <a:r>
              <a:rPr lang="en-US" sz="2400" b="1">
                <a:solidFill>
                  <a:srgbClr val="FFFF00"/>
                </a:solidFill>
                <a:latin typeface="Verdana" pitchFamily="34" charset="0"/>
              </a:rPr>
              <a:t>They leap without looking –                        because they are not yet prepared to see!</a:t>
            </a:r>
          </a:p>
        </p:txBody>
      </p:sp>
    </p:spTree>
    <p:extLst>
      <p:ext uri="{BB962C8B-B14F-4D97-AF65-F5344CB8AC3E}">
        <p14:creationId xmlns:p14="http://schemas.microsoft.com/office/powerpoint/2010/main" val="2060103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2" name="Picture 2" descr="driving stats - intergenerat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562100"/>
            <a:ext cx="70104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WordArt 3"/>
          <p:cNvSpPr>
            <a:spLocks noChangeArrowheads="1" noChangeShapeType="1" noTextEdit="1"/>
          </p:cNvSpPr>
          <p:nvPr/>
        </p:nvSpPr>
        <p:spPr bwMode="auto">
          <a:xfrm>
            <a:off x="457200" y="304800"/>
            <a:ext cx="8305800" cy="1143000"/>
          </a:xfrm>
          <a:prstGeom prst="rect">
            <a:avLst/>
          </a:prstGeom>
          <a:solidFill>
            <a:srgbClr val="FFFF00"/>
          </a:solidFill>
        </p:spPr>
        <p:txBody>
          <a:bodyPr wrap="none" fromWordArt="1">
            <a:prstTxWarp prst="textPlain">
              <a:avLst>
                <a:gd name="adj" fmla="val 50000"/>
              </a:avLst>
            </a:prstTxWarp>
          </a:bodyPr>
          <a:lstStyle/>
          <a:p>
            <a:pPr algn="ctr"/>
            <a:r>
              <a:rPr lang="en-US" sz="3600" kern="10" dirty="0">
                <a:ln w="12700">
                  <a:solidFill>
                    <a:srgbClr val="3333CC"/>
                  </a:solidFill>
                  <a:round/>
                  <a:headEnd/>
                  <a:tailEnd/>
                </a:ln>
                <a:effectLst>
                  <a:outerShdw dist="45791" dir="2021404" algn="ctr" rotWithShape="0">
                    <a:srgbClr val="9999FF"/>
                  </a:outerShdw>
                </a:effectLst>
                <a:latin typeface="Arial Black"/>
              </a:rPr>
              <a:t>Why Do Teens &amp; Elderly Lead the Nation in </a:t>
            </a:r>
          </a:p>
          <a:p>
            <a:pPr algn="ctr"/>
            <a:r>
              <a:rPr lang="en-US" sz="3600" kern="10" dirty="0">
                <a:ln w="12700">
                  <a:solidFill>
                    <a:srgbClr val="3333CC"/>
                  </a:solidFill>
                  <a:round/>
                  <a:headEnd/>
                  <a:tailEnd/>
                </a:ln>
                <a:effectLst>
                  <a:outerShdw dist="45791" dir="2021404" algn="ctr" rotWithShape="0">
                    <a:srgbClr val="9999FF"/>
                  </a:outerShdw>
                </a:effectLst>
                <a:latin typeface="Arial Black"/>
              </a:rPr>
              <a:t>Traffic Fatalities?</a:t>
            </a:r>
          </a:p>
        </p:txBody>
      </p:sp>
      <p:sp>
        <p:nvSpPr>
          <p:cNvPr id="368644" name="WordArt 4"/>
          <p:cNvSpPr>
            <a:spLocks noChangeArrowheads="1" noChangeShapeType="1" noTextEdit="1"/>
          </p:cNvSpPr>
          <p:nvPr/>
        </p:nvSpPr>
        <p:spPr bwMode="auto">
          <a:xfrm>
            <a:off x="2286000" y="2819400"/>
            <a:ext cx="13716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kern="10">
                <a:solidFill>
                  <a:srgbClr val="336699"/>
                </a:solidFill>
                <a:effectLst>
                  <a:outerShdw dist="45791" dir="2021404" algn="ctr" rotWithShape="0">
                    <a:srgbClr val="B2B2B2">
                      <a:alpha val="79999"/>
                    </a:srgbClr>
                  </a:outerShdw>
                </a:effectLst>
                <a:latin typeface="Times New Roman"/>
                <a:cs typeface="Times New Roman"/>
              </a:rPr>
              <a:t>Isn’t</a:t>
            </a:r>
          </a:p>
          <a:p>
            <a:pPr algn="ctr"/>
            <a:r>
              <a:rPr lang="en-US" sz="5400" kern="10">
                <a:solidFill>
                  <a:srgbClr val="336699"/>
                </a:solidFill>
                <a:effectLst>
                  <a:outerShdw dist="45791" dir="2021404" algn="ctr" rotWithShape="0">
                    <a:srgbClr val="B2B2B2">
                      <a:alpha val="79999"/>
                    </a:srgbClr>
                  </a:outerShdw>
                </a:effectLst>
                <a:latin typeface="Times New Roman"/>
                <a:cs typeface="Times New Roman"/>
              </a:rPr>
              <a:t>“Done” Yet!</a:t>
            </a:r>
          </a:p>
        </p:txBody>
      </p:sp>
      <p:sp>
        <p:nvSpPr>
          <p:cNvPr id="368645" name="WordArt 5"/>
          <p:cNvSpPr>
            <a:spLocks noChangeArrowheads="1" noChangeShapeType="1" noTextEdit="1"/>
          </p:cNvSpPr>
          <p:nvPr/>
        </p:nvSpPr>
        <p:spPr bwMode="auto">
          <a:xfrm>
            <a:off x="5867400" y="2743200"/>
            <a:ext cx="13716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336699"/>
                </a:solidFill>
                <a:effectLst>
                  <a:outerShdw dist="45791" dir="2021404" algn="ctr" rotWithShape="0">
                    <a:srgbClr val="B2B2B2">
                      <a:alpha val="79999"/>
                    </a:srgbClr>
                  </a:outerShdw>
                </a:effectLst>
                <a:latin typeface="Times New Roman"/>
                <a:cs typeface="Times New Roman"/>
              </a:rPr>
              <a:t>Losing</a:t>
            </a:r>
          </a:p>
          <a:p>
            <a:pPr algn="ctr"/>
            <a:r>
              <a:rPr lang="en-US" sz="3600" kern="10">
                <a:solidFill>
                  <a:srgbClr val="336699"/>
                </a:solidFill>
                <a:effectLst>
                  <a:outerShdw dist="45791" dir="2021404" algn="ctr" rotWithShape="0">
                    <a:srgbClr val="B2B2B2">
                      <a:alpha val="79999"/>
                    </a:srgbClr>
                  </a:outerShdw>
                </a:effectLst>
                <a:latin typeface="Times New Roman"/>
                <a:cs typeface="Times New Roman"/>
              </a:rPr>
              <a:t>It!</a:t>
            </a:r>
          </a:p>
        </p:txBody>
      </p:sp>
      <p:pic>
        <p:nvPicPr>
          <p:cNvPr id="368646" name="Picture 2" descr="brain hat rotat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4290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9468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ts2.mm.bing.net/th?id=H.4726543800076341&amp;pid=1.7&amp;w=250&amp;h=158&amp;c=7&amp;rs=1"/>
          <p:cNvPicPr>
            <a:picLocks noChangeAspect="1" noChangeArrowheads="1"/>
          </p:cNvPicPr>
          <p:nvPr/>
        </p:nvPicPr>
        <p:blipFill>
          <a:blip r:embed="rId3" cstate="print"/>
          <a:srcRect/>
          <a:stretch>
            <a:fillRect/>
          </a:stretch>
        </p:blipFill>
        <p:spPr bwMode="auto">
          <a:xfrm>
            <a:off x="2377394" y="1671980"/>
            <a:ext cx="4861606" cy="2976220"/>
          </a:xfrm>
          <a:prstGeom prst="rect">
            <a:avLst/>
          </a:prstGeom>
          <a:noFill/>
        </p:spPr>
      </p:pic>
      <p:sp>
        <p:nvSpPr>
          <p:cNvPr id="3" name="TextBox 2"/>
          <p:cNvSpPr txBox="1"/>
          <p:nvPr/>
        </p:nvSpPr>
        <p:spPr>
          <a:xfrm>
            <a:off x="7162800" y="1600200"/>
            <a:ext cx="457200" cy="646331"/>
          </a:xfrm>
          <a:prstGeom prst="rect">
            <a:avLst/>
          </a:prstGeom>
          <a:solidFill>
            <a:schemeClr val="bg1"/>
          </a:solidFill>
        </p:spPr>
        <p:txBody>
          <a:bodyPr wrap="square" rtlCol="0">
            <a:spAutoFit/>
          </a:bodyPr>
          <a:lstStyle/>
          <a:p>
            <a:r>
              <a:rPr lang="en-US" sz="3600" b="1" dirty="0" smtClean="0"/>
              <a:t>T</a:t>
            </a:r>
            <a:endParaRPr lang="en-US" sz="36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1.bp.blogspot.com/-uDZecxzWiwI/Tt4jhrH2ulI/AAAAAAAAAwY/a9lz4x4HYfI/s1600/Question.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81000"/>
            <a:ext cx="2054225"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5800" y="4495800"/>
            <a:ext cx="7609166" cy="156966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9600" b="1" dirty="0">
                <a:ln w="11430"/>
                <a:solidFill>
                  <a:srgbClr val="C00000"/>
                </a:solidFill>
                <a:effectLst>
                  <a:outerShdw blurRad="50800" dist="39000" dir="5460000" algn="tl">
                    <a:srgbClr val="000000">
                      <a:alpha val="38000"/>
                    </a:srgbClr>
                  </a:outerShdw>
                </a:effectLst>
              </a:rPr>
              <a:t>BEHAVIOR</a:t>
            </a:r>
          </a:p>
        </p:txBody>
      </p:sp>
      <p:sp>
        <p:nvSpPr>
          <p:cNvPr id="5" name="Rectangle 4"/>
          <p:cNvSpPr/>
          <p:nvPr/>
        </p:nvSpPr>
        <p:spPr>
          <a:xfrm>
            <a:off x="723899" y="3588197"/>
            <a:ext cx="3635931" cy="769441"/>
          </a:xfrm>
          <a:prstGeom prst="rect">
            <a:avLst/>
          </a:prstGeom>
          <a:solidFill>
            <a:schemeClr val="bg1"/>
          </a:solid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causes</a:t>
            </a:r>
          </a:p>
        </p:txBody>
      </p:sp>
      <p:sp>
        <p:nvSpPr>
          <p:cNvPr id="2" name="TextBox 1"/>
          <p:cNvSpPr txBox="1"/>
          <p:nvPr/>
        </p:nvSpPr>
        <p:spPr>
          <a:xfrm>
            <a:off x="3124200" y="6400800"/>
            <a:ext cx="5124736" cy="584775"/>
          </a:xfrm>
          <a:prstGeom prst="rect">
            <a:avLst/>
          </a:prstGeom>
          <a:noFill/>
        </p:spPr>
        <p:txBody>
          <a:bodyPr wrap="none" rtlCol="0">
            <a:spAutoFit/>
          </a:bodyPr>
          <a:lstStyle/>
          <a:p>
            <a:r>
              <a:rPr lang="en-US" sz="3200" b="1" dirty="0" smtClean="0"/>
              <a:t>Why kids do what they do…</a:t>
            </a:r>
            <a:endParaRPr lang="en-US" sz="3200" b="1" dirty="0"/>
          </a:p>
        </p:txBody>
      </p:sp>
    </p:spTree>
    <p:extLst>
      <p:ext uri="{BB962C8B-B14F-4D97-AF65-F5344CB8AC3E}">
        <p14:creationId xmlns:p14="http://schemas.microsoft.com/office/powerpoint/2010/main" val="3086456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2"/>
          <p:cNvSpPr>
            <a:spLocks noChangeShapeType="1"/>
          </p:cNvSpPr>
          <p:nvPr/>
        </p:nvSpPr>
        <p:spPr bwMode="auto">
          <a:xfrm>
            <a:off x="609600" y="2819400"/>
            <a:ext cx="8305800" cy="2514600"/>
          </a:xfrm>
          <a:prstGeom prst="line">
            <a:avLst/>
          </a:prstGeom>
          <a:noFill/>
          <a:ln w="57150">
            <a:solidFill>
              <a:schemeClr val="tx1"/>
            </a:solidFill>
            <a:round/>
            <a:headEnd/>
            <a:tailEnd/>
          </a:ln>
        </p:spPr>
        <p:txBody>
          <a:bodyPr>
            <a:prstTxWarp prst="textNoShape">
              <a:avLst/>
            </a:prstTxWarp>
          </a:bodyPr>
          <a:lstStyle/>
          <a:p>
            <a:endParaRPr lang="en-US" dirty="0">
              <a:latin typeface="Arial"/>
            </a:endParaRPr>
          </a:p>
        </p:txBody>
      </p:sp>
      <p:sp>
        <p:nvSpPr>
          <p:cNvPr id="399365" name="Rectangle 5"/>
          <p:cNvSpPr>
            <a:spLocks noGrp="1" noChangeArrowheads="1"/>
          </p:cNvSpPr>
          <p:nvPr>
            <p:ph type="ctrTitle" idx="4294967295"/>
          </p:nvPr>
        </p:nvSpPr>
        <p:spPr>
          <a:xfrm>
            <a:off x="609600" y="990600"/>
            <a:ext cx="6723063" cy="762000"/>
          </a:xfrm>
        </p:spPr>
        <p:txBody>
          <a:bodyPr>
            <a:normAutofit/>
          </a:bodyPr>
          <a:lstStyle/>
          <a:p>
            <a:pPr eaLnBrk="1" hangingPunct="1">
              <a:defRPr/>
            </a:pPr>
            <a:r>
              <a:rPr lang="en-US" b="1" dirty="0" smtClean="0"/>
              <a:t>Construction Ahead</a:t>
            </a:r>
          </a:p>
        </p:txBody>
      </p:sp>
      <p:sp>
        <p:nvSpPr>
          <p:cNvPr id="399366" name="AutoShape 6"/>
          <p:cNvSpPr>
            <a:spLocks noChangeArrowheads="1"/>
          </p:cNvSpPr>
          <p:nvPr/>
        </p:nvSpPr>
        <p:spPr bwMode="auto">
          <a:xfrm>
            <a:off x="4495800" y="2971800"/>
            <a:ext cx="2514600" cy="1160463"/>
          </a:xfrm>
          <a:prstGeom prst="cloudCallout">
            <a:avLst>
              <a:gd name="adj1" fmla="val -5694"/>
              <a:gd name="adj2" fmla="val 30301"/>
            </a:avLst>
          </a:prstGeom>
          <a:solidFill>
            <a:srgbClr val="C0C0C0"/>
          </a:solidFill>
          <a:ln w="9525">
            <a:solidFill>
              <a:schemeClr val="tx1"/>
            </a:solidFill>
            <a:round/>
            <a:headEnd/>
            <a:tailEnd/>
          </a:ln>
        </p:spPr>
        <p:txBody>
          <a:bodyPr anchor="ctr" anchorCtr="1">
            <a:prstTxWarp prst="textNoShape">
              <a:avLst/>
            </a:prstTxWarp>
          </a:bodyPr>
          <a:lstStyle/>
          <a:p>
            <a:pPr algn="ctr"/>
            <a:r>
              <a:rPr lang="en-US" sz="2000" b="1" dirty="0">
                <a:solidFill>
                  <a:schemeClr val="accent1"/>
                </a:solidFill>
                <a:latin typeface="Tahoma" charset="0"/>
              </a:rPr>
              <a:t>Motivation</a:t>
            </a:r>
          </a:p>
        </p:txBody>
      </p:sp>
      <p:sp>
        <p:nvSpPr>
          <p:cNvPr id="399367" name="AutoShape 7"/>
          <p:cNvSpPr>
            <a:spLocks noChangeArrowheads="1"/>
          </p:cNvSpPr>
          <p:nvPr/>
        </p:nvSpPr>
        <p:spPr bwMode="auto">
          <a:xfrm>
            <a:off x="2514600" y="2438400"/>
            <a:ext cx="2303462" cy="1069975"/>
          </a:xfrm>
          <a:prstGeom prst="cloudCallout">
            <a:avLst>
              <a:gd name="adj1" fmla="val -20907"/>
              <a:gd name="adj2" fmla="val -2671"/>
            </a:avLst>
          </a:prstGeom>
          <a:solidFill>
            <a:srgbClr val="C0C0C0"/>
          </a:solidFill>
          <a:ln w="9525">
            <a:solidFill>
              <a:schemeClr val="tx1"/>
            </a:solidFill>
            <a:round/>
            <a:headEnd/>
            <a:tailEnd/>
          </a:ln>
        </p:spPr>
        <p:txBody>
          <a:bodyPr anchor="ctr" anchorCtr="1">
            <a:prstTxWarp prst="textNoShape">
              <a:avLst/>
            </a:prstTxWarp>
          </a:bodyPr>
          <a:lstStyle/>
          <a:p>
            <a:pPr algn="ctr"/>
            <a:r>
              <a:rPr lang="en-US" sz="2400" b="1" dirty="0">
                <a:solidFill>
                  <a:srgbClr val="CC00FF"/>
                </a:solidFill>
                <a:latin typeface="Tahoma" charset="0"/>
              </a:rPr>
              <a:t>Emotion</a:t>
            </a:r>
            <a:endParaRPr lang="en-US" sz="3600" b="1" dirty="0">
              <a:solidFill>
                <a:srgbClr val="CC00FF"/>
              </a:solidFill>
              <a:latin typeface="Tahoma" charset="0"/>
            </a:endParaRPr>
          </a:p>
        </p:txBody>
      </p:sp>
      <p:sp>
        <p:nvSpPr>
          <p:cNvPr id="399368" name="AutoShape 8"/>
          <p:cNvSpPr>
            <a:spLocks noChangeArrowheads="1"/>
          </p:cNvSpPr>
          <p:nvPr/>
        </p:nvSpPr>
        <p:spPr bwMode="auto">
          <a:xfrm>
            <a:off x="457200" y="1905000"/>
            <a:ext cx="2506662" cy="990600"/>
          </a:xfrm>
          <a:prstGeom prst="cloudCallout">
            <a:avLst>
              <a:gd name="adj1" fmla="val -13056"/>
              <a:gd name="adj2" fmla="val -17306"/>
            </a:avLst>
          </a:prstGeom>
          <a:solidFill>
            <a:srgbClr val="C0C0C0"/>
          </a:solidFill>
          <a:ln w="9525">
            <a:solidFill>
              <a:schemeClr val="tx1"/>
            </a:solidFill>
            <a:round/>
            <a:headEnd/>
            <a:tailEnd/>
          </a:ln>
        </p:spPr>
        <p:txBody>
          <a:bodyPr anchor="ctr" anchorCtr="1">
            <a:prstTxWarp prst="textNoShape">
              <a:avLst/>
            </a:prstTxWarp>
          </a:bodyPr>
          <a:lstStyle/>
          <a:p>
            <a:pPr algn="ctr"/>
            <a:r>
              <a:rPr lang="en-US" sz="2000" b="1">
                <a:solidFill>
                  <a:srgbClr val="0000FF"/>
                </a:solidFill>
                <a:latin typeface="Tahoma" charset="0"/>
              </a:rPr>
              <a:t>Judgment</a:t>
            </a:r>
          </a:p>
        </p:txBody>
      </p:sp>
      <p:sp>
        <p:nvSpPr>
          <p:cNvPr id="399369" name="AutoShape 9"/>
          <p:cNvSpPr>
            <a:spLocks noChangeArrowheads="1"/>
          </p:cNvSpPr>
          <p:nvPr/>
        </p:nvSpPr>
        <p:spPr bwMode="auto">
          <a:xfrm>
            <a:off x="5410200" y="5181600"/>
            <a:ext cx="1676400" cy="609600"/>
          </a:xfrm>
          <a:prstGeom prst="wedgeRoundRectCallout">
            <a:avLst>
              <a:gd name="adj1" fmla="val 98699"/>
              <a:gd name="adj2" fmla="val -134352"/>
              <a:gd name="adj3" fmla="val 16667"/>
            </a:avLst>
          </a:prstGeom>
          <a:noFill/>
          <a:ln w="9525">
            <a:solidFill>
              <a:schemeClr val="tx1"/>
            </a:solidFill>
            <a:miter lim="800000"/>
            <a:headEnd/>
            <a:tailEnd/>
          </a:ln>
        </p:spPr>
        <p:txBody>
          <a:bodyPr>
            <a:prstTxWarp prst="textNoShape">
              <a:avLst/>
            </a:prstTxWarp>
          </a:bodyPr>
          <a:lstStyle/>
          <a:p>
            <a:r>
              <a:rPr lang="en-US" sz="1600" b="1">
                <a:latin typeface="Tahoma" charset="0"/>
              </a:rPr>
              <a:t>Cerebellum</a:t>
            </a:r>
          </a:p>
        </p:txBody>
      </p:sp>
      <p:sp>
        <p:nvSpPr>
          <p:cNvPr id="399370" name="AutoShape 10"/>
          <p:cNvSpPr>
            <a:spLocks noChangeArrowheads="1"/>
          </p:cNvSpPr>
          <p:nvPr/>
        </p:nvSpPr>
        <p:spPr bwMode="auto">
          <a:xfrm>
            <a:off x="5181600" y="1752600"/>
            <a:ext cx="1328737" cy="762000"/>
          </a:xfrm>
          <a:prstGeom prst="wedgeRoundRectCallout">
            <a:avLst>
              <a:gd name="adj1" fmla="val -80301"/>
              <a:gd name="adj2" fmla="val 76042"/>
              <a:gd name="adj3" fmla="val 16667"/>
            </a:avLst>
          </a:prstGeom>
          <a:noFill/>
          <a:ln w="9525">
            <a:solidFill>
              <a:schemeClr val="tx1"/>
            </a:solidFill>
            <a:miter lim="800000"/>
            <a:headEnd/>
            <a:tailEnd/>
          </a:ln>
        </p:spPr>
        <p:txBody>
          <a:bodyPr>
            <a:prstTxWarp prst="textNoShape">
              <a:avLst/>
            </a:prstTxWarp>
          </a:bodyPr>
          <a:lstStyle/>
          <a:p>
            <a:r>
              <a:rPr lang="en-US" sz="1400" b="1">
                <a:latin typeface="Tahoma" charset="0"/>
              </a:rPr>
              <a:t>Amygdala</a:t>
            </a:r>
          </a:p>
        </p:txBody>
      </p:sp>
      <p:sp>
        <p:nvSpPr>
          <p:cNvPr id="399371" name="AutoShape 11"/>
          <p:cNvSpPr>
            <a:spLocks noChangeArrowheads="1"/>
          </p:cNvSpPr>
          <p:nvPr/>
        </p:nvSpPr>
        <p:spPr bwMode="auto">
          <a:xfrm>
            <a:off x="3352800" y="4495800"/>
            <a:ext cx="1600200" cy="838200"/>
          </a:xfrm>
          <a:prstGeom prst="wedgeRoundRectCallout">
            <a:avLst>
              <a:gd name="adj1" fmla="val 79764"/>
              <a:gd name="adj2" fmla="val -103597"/>
              <a:gd name="adj3" fmla="val 16667"/>
            </a:avLst>
          </a:prstGeom>
          <a:noFill/>
          <a:ln w="9525">
            <a:solidFill>
              <a:schemeClr val="tx1"/>
            </a:solidFill>
            <a:miter lim="800000"/>
            <a:headEnd/>
            <a:tailEnd/>
          </a:ln>
        </p:spPr>
        <p:txBody>
          <a:bodyPr>
            <a:prstTxWarp prst="textNoShape">
              <a:avLst/>
            </a:prstTxWarp>
          </a:bodyPr>
          <a:lstStyle/>
          <a:p>
            <a:r>
              <a:rPr lang="en-US" sz="1600" b="1">
                <a:latin typeface="Tahoma" charset="0"/>
              </a:rPr>
              <a:t>Nucleus Accumbens</a:t>
            </a:r>
          </a:p>
        </p:txBody>
      </p:sp>
      <p:sp>
        <p:nvSpPr>
          <p:cNvPr id="399374" name="AutoShape 14"/>
          <p:cNvSpPr>
            <a:spLocks noChangeArrowheads="1"/>
          </p:cNvSpPr>
          <p:nvPr/>
        </p:nvSpPr>
        <p:spPr bwMode="auto">
          <a:xfrm>
            <a:off x="685800" y="3886200"/>
            <a:ext cx="1897062" cy="762000"/>
          </a:xfrm>
          <a:prstGeom prst="wedgeRoundRectCallout">
            <a:avLst>
              <a:gd name="adj1" fmla="val -11421"/>
              <a:gd name="adj2" fmla="val -183718"/>
              <a:gd name="adj3" fmla="val 16667"/>
            </a:avLst>
          </a:prstGeom>
          <a:solidFill>
            <a:schemeClr val="bg1"/>
          </a:solidFill>
          <a:ln w="9525">
            <a:solidFill>
              <a:schemeClr val="tx1"/>
            </a:solidFill>
            <a:miter lim="800000"/>
            <a:headEnd/>
            <a:tailEnd/>
          </a:ln>
        </p:spPr>
        <p:txBody>
          <a:bodyPr>
            <a:prstTxWarp prst="textNoShape">
              <a:avLst/>
            </a:prstTxWarp>
          </a:bodyPr>
          <a:lstStyle/>
          <a:p>
            <a:r>
              <a:rPr lang="en-US" sz="1600" b="1">
                <a:latin typeface="Tahoma" charset="0"/>
              </a:rPr>
              <a:t>Prefrontal Cortex</a:t>
            </a:r>
            <a:endParaRPr lang="en-US" sz="1600">
              <a:latin typeface="Tahoma" charset="0"/>
            </a:endParaRPr>
          </a:p>
        </p:txBody>
      </p:sp>
      <p:sp>
        <p:nvSpPr>
          <p:cNvPr id="399375" name="AutoShape 15"/>
          <p:cNvSpPr>
            <a:spLocks noChangeArrowheads="1"/>
          </p:cNvSpPr>
          <p:nvPr/>
        </p:nvSpPr>
        <p:spPr bwMode="auto">
          <a:xfrm>
            <a:off x="6875463" y="3276600"/>
            <a:ext cx="2268537" cy="1603375"/>
          </a:xfrm>
          <a:prstGeom prst="cloudCallout">
            <a:avLst>
              <a:gd name="adj1" fmla="val 30597"/>
              <a:gd name="adj2" fmla="val 17824"/>
            </a:avLst>
          </a:prstGeom>
          <a:solidFill>
            <a:srgbClr val="C0C0C0"/>
          </a:solidFill>
          <a:ln w="9525">
            <a:solidFill>
              <a:schemeClr val="tx1"/>
            </a:solidFill>
            <a:round/>
            <a:headEnd/>
            <a:tailEnd/>
          </a:ln>
        </p:spPr>
        <p:txBody>
          <a:bodyPr anchor="ctr" anchorCtr="1">
            <a:prstTxWarp prst="textNoShape">
              <a:avLst/>
            </a:prstTxWarp>
          </a:bodyPr>
          <a:lstStyle/>
          <a:p>
            <a:r>
              <a:rPr lang="en-US" sz="1600" b="1">
                <a:solidFill>
                  <a:srgbClr val="FF0000"/>
                </a:solidFill>
                <a:latin typeface="Tahoma" charset="0"/>
              </a:rPr>
              <a:t>Physical coordination</a:t>
            </a:r>
            <a:endParaRPr lang="en-US" sz="1400" b="1">
              <a:latin typeface="Tahoma" charset="0"/>
            </a:endParaRPr>
          </a:p>
          <a:p>
            <a:endParaRPr lang="en-US" sz="1400" b="1">
              <a:latin typeface="Tahoma" charset="0"/>
            </a:endParaRPr>
          </a:p>
        </p:txBody>
      </p:sp>
      <p:sp>
        <p:nvSpPr>
          <p:cNvPr id="399376" name="Text Box 16"/>
          <p:cNvSpPr txBox="1">
            <a:spLocks noChangeArrowheads="1"/>
          </p:cNvSpPr>
          <p:nvPr/>
        </p:nvSpPr>
        <p:spPr bwMode="auto">
          <a:xfrm>
            <a:off x="1371600" y="5943600"/>
            <a:ext cx="6746875" cy="523875"/>
          </a:xfrm>
          <a:prstGeom prst="rect">
            <a:avLst/>
          </a:prstGeom>
          <a:noFill/>
          <a:ln w="9525">
            <a:noFill/>
            <a:miter lim="800000"/>
            <a:headEnd/>
            <a:tailEnd/>
          </a:ln>
        </p:spPr>
        <p:txBody>
          <a:bodyPr>
            <a:prstTxWarp prst="textNoShape">
              <a:avLst/>
            </a:prstTxWarp>
            <a:spAutoFit/>
          </a:bodyPr>
          <a:lstStyle/>
          <a:p>
            <a:r>
              <a:rPr lang="en-US" sz="2800" b="1" dirty="0" smtClean="0">
                <a:latin typeface="Tahoma" charset="0"/>
              </a:rPr>
              <a:t>  </a:t>
            </a:r>
            <a:r>
              <a:rPr lang="en-US" sz="2800" b="1" dirty="0" smtClean="0">
                <a:solidFill>
                  <a:srgbClr val="FF0000"/>
                </a:solidFill>
                <a:latin typeface="Tahoma" charset="0"/>
              </a:rPr>
              <a:t>Construction Completes @ Age 25</a:t>
            </a:r>
            <a:endParaRPr lang="en-US" sz="2400" b="1" dirty="0">
              <a:solidFill>
                <a:srgbClr val="FF0000"/>
              </a:solidFill>
              <a:latin typeface="Tahoma" charset="0"/>
            </a:endParaRPr>
          </a:p>
        </p:txBody>
      </p:sp>
      <p:pic>
        <p:nvPicPr>
          <p:cNvPr id="7183" name="Picture 17" descr="j0293570"/>
          <p:cNvPicPr>
            <a:picLocks noChangeAspect="1" noChangeArrowheads="1"/>
          </p:cNvPicPr>
          <p:nvPr/>
        </p:nvPicPr>
        <p:blipFill>
          <a:blip r:embed="rId3" cstate="print"/>
          <a:srcRect/>
          <a:stretch>
            <a:fillRect/>
          </a:stretch>
        </p:blipFill>
        <p:spPr bwMode="auto">
          <a:xfrm>
            <a:off x="7421563" y="0"/>
            <a:ext cx="1722437" cy="19415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9375"/>
                                        </p:tgtEl>
                                        <p:attrNameLst>
                                          <p:attrName>style.visibility</p:attrName>
                                        </p:attrNameLst>
                                      </p:cBhvr>
                                      <p:to>
                                        <p:strVal val="visible"/>
                                      </p:to>
                                    </p:set>
                                    <p:animEffect transition="in" filter="box(out)">
                                      <p:cBhvr>
                                        <p:cTn id="7" dur="500"/>
                                        <p:tgtEl>
                                          <p:spTgt spid="39937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99369"/>
                                        </p:tgtEl>
                                        <p:attrNameLst>
                                          <p:attrName>style.visibility</p:attrName>
                                        </p:attrNameLst>
                                      </p:cBhvr>
                                      <p:to>
                                        <p:strVal val="visible"/>
                                      </p:to>
                                    </p:set>
                                    <p:animEffect transition="in" filter="box(in)">
                                      <p:cBhvr>
                                        <p:cTn id="10" dur="500"/>
                                        <p:tgtEl>
                                          <p:spTgt spid="39936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399366"/>
                                        </p:tgtEl>
                                        <p:attrNameLst>
                                          <p:attrName>style.visibility</p:attrName>
                                        </p:attrNameLst>
                                      </p:cBhvr>
                                      <p:to>
                                        <p:strVal val="visible"/>
                                      </p:to>
                                    </p:set>
                                    <p:animEffect transition="in" filter="box(out)">
                                      <p:cBhvr>
                                        <p:cTn id="15" dur="500"/>
                                        <p:tgtEl>
                                          <p:spTgt spid="399366"/>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399371"/>
                                        </p:tgtEl>
                                        <p:attrNameLst>
                                          <p:attrName>style.visibility</p:attrName>
                                        </p:attrNameLst>
                                      </p:cBhvr>
                                      <p:to>
                                        <p:strVal val="visible"/>
                                      </p:to>
                                    </p:set>
                                    <p:animEffect transition="in" filter="box(out)">
                                      <p:cBhvr>
                                        <p:cTn id="18" dur="500"/>
                                        <p:tgtEl>
                                          <p:spTgt spid="39937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99367"/>
                                        </p:tgtEl>
                                        <p:attrNameLst>
                                          <p:attrName>style.visibility</p:attrName>
                                        </p:attrNameLst>
                                      </p:cBhvr>
                                      <p:to>
                                        <p:strVal val="visible"/>
                                      </p:to>
                                    </p:set>
                                    <p:animEffect transition="in" filter="box(out)">
                                      <p:cBhvr>
                                        <p:cTn id="23" dur="500"/>
                                        <p:tgtEl>
                                          <p:spTgt spid="39936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99370"/>
                                        </p:tgtEl>
                                        <p:attrNameLst>
                                          <p:attrName>style.visibility</p:attrName>
                                        </p:attrNameLst>
                                      </p:cBhvr>
                                      <p:to>
                                        <p:strVal val="visible"/>
                                      </p:to>
                                    </p:set>
                                    <p:animEffect transition="in" filter="box(in)">
                                      <p:cBhvr>
                                        <p:cTn id="26" dur="500"/>
                                        <p:tgtEl>
                                          <p:spTgt spid="39937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99368"/>
                                        </p:tgtEl>
                                        <p:attrNameLst>
                                          <p:attrName>style.visibility</p:attrName>
                                        </p:attrNameLst>
                                      </p:cBhvr>
                                      <p:to>
                                        <p:strVal val="visible"/>
                                      </p:to>
                                    </p:set>
                                    <p:animEffect transition="in" filter="box(out)">
                                      <p:cBhvr>
                                        <p:cTn id="31" dur="500"/>
                                        <p:tgtEl>
                                          <p:spTgt spid="399368"/>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399374"/>
                                        </p:tgtEl>
                                        <p:attrNameLst>
                                          <p:attrName>style.visibility</p:attrName>
                                        </p:attrNameLst>
                                      </p:cBhvr>
                                      <p:to>
                                        <p:strVal val="visible"/>
                                      </p:to>
                                    </p:set>
                                    <p:animEffect transition="in" filter="box(out)">
                                      <p:cBhvr>
                                        <p:cTn id="34" dur="500"/>
                                        <p:tgtEl>
                                          <p:spTgt spid="39937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99376"/>
                                        </p:tgtEl>
                                        <p:attrNameLst>
                                          <p:attrName>style.visibility</p:attrName>
                                        </p:attrNameLst>
                                      </p:cBhvr>
                                      <p:to>
                                        <p:strVal val="visible"/>
                                      </p:to>
                                    </p:set>
                                    <p:anim calcmode="lin" valueType="num">
                                      <p:cBhvr additive="base">
                                        <p:cTn id="39" dur="500" fill="hold"/>
                                        <p:tgtEl>
                                          <p:spTgt spid="399376"/>
                                        </p:tgtEl>
                                        <p:attrNameLst>
                                          <p:attrName>ppt_x</p:attrName>
                                        </p:attrNameLst>
                                      </p:cBhvr>
                                      <p:tavLst>
                                        <p:tav tm="0">
                                          <p:val>
                                            <p:strVal val="#ppt_x"/>
                                          </p:val>
                                        </p:tav>
                                        <p:tav tm="100000">
                                          <p:val>
                                            <p:strVal val="#ppt_x"/>
                                          </p:val>
                                        </p:tav>
                                      </p:tavLst>
                                    </p:anim>
                                    <p:anim calcmode="lin" valueType="num">
                                      <p:cBhvr additive="base">
                                        <p:cTn id="40" dur="500" fill="hold"/>
                                        <p:tgtEl>
                                          <p:spTgt spid="3993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6" grpId="0" animBg="1"/>
      <p:bldP spid="399367" grpId="0" animBg="1"/>
      <p:bldP spid="399368" grpId="0" animBg="1"/>
      <p:bldP spid="399369" grpId="0" animBg="1"/>
      <p:bldP spid="399370" grpId="0" animBg="1"/>
      <p:bldP spid="399371" grpId="0" animBg="1"/>
      <p:bldP spid="399374" grpId="0" animBg="1"/>
      <p:bldP spid="399375" grpId="0" animBg="1"/>
      <p:bldP spid="3993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838200"/>
            <a:ext cx="8229600" cy="1219200"/>
          </a:xfrm>
        </p:spPr>
        <p:txBody>
          <a:bodyPr>
            <a:normAutofit fontScale="90000"/>
          </a:bodyPr>
          <a:lstStyle/>
          <a:p>
            <a:pPr algn="ctr">
              <a:defRPr/>
            </a:pPr>
            <a:r>
              <a:rPr lang="en-US" sz="4400" b="1" dirty="0" smtClean="0">
                <a:cs typeface="+mj-cs"/>
              </a:rPr>
              <a:t/>
            </a:r>
            <a:br>
              <a:rPr lang="en-US" sz="4400" b="1" dirty="0" smtClean="0">
                <a:cs typeface="+mj-cs"/>
              </a:rPr>
            </a:br>
            <a:r>
              <a:rPr lang="en-US" sz="4400" b="1" dirty="0" smtClean="0">
                <a:cs typeface="+mj-cs"/>
              </a:rPr>
              <a:t>PREFRONTAL CORTEX</a:t>
            </a:r>
            <a:r>
              <a:rPr lang="en-US" b="1" dirty="0" smtClean="0">
                <a:cs typeface="+mj-cs"/>
              </a:rPr>
              <a:t/>
            </a:r>
            <a:br>
              <a:rPr lang="en-US" b="1" dirty="0" smtClean="0">
                <a:cs typeface="+mj-cs"/>
              </a:rPr>
            </a:br>
            <a:r>
              <a:rPr lang="en-US" b="1" dirty="0">
                <a:solidFill>
                  <a:srgbClr val="FF0000"/>
                </a:solidFill>
              </a:rPr>
              <a:t>VERY IMPORTANT! </a:t>
            </a:r>
            <a:r>
              <a:rPr lang="en-US" sz="4800" b="1" dirty="0">
                <a:solidFill>
                  <a:srgbClr val="FF0000"/>
                </a:solidFill>
              </a:rPr>
              <a:t/>
            </a:r>
            <a:br>
              <a:rPr lang="en-US" sz="4800" b="1" dirty="0">
                <a:solidFill>
                  <a:srgbClr val="FF0000"/>
                </a:solidFill>
              </a:rPr>
            </a:br>
            <a:endParaRPr lang="en-US" b="1" dirty="0" smtClean="0">
              <a:cs typeface="+mj-cs"/>
            </a:endParaRPr>
          </a:p>
        </p:txBody>
      </p:sp>
      <p:pic>
        <p:nvPicPr>
          <p:cNvPr id="4" name="Picture 3" descr="Unknown.jpeg"/>
          <p:cNvPicPr>
            <a:picLocks noChangeAspect="1"/>
          </p:cNvPicPr>
          <p:nvPr/>
        </p:nvPicPr>
        <p:blipFill>
          <a:blip r:embed="rId3"/>
          <a:stretch>
            <a:fillRect/>
          </a:stretch>
        </p:blipFill>
        <p:spPr>
          <a:xfrm>
            <a:off x="-457200" y="2209800"/>
            <a:ext cx="5425135" cy="4267200"/>
          </a:xfrm>
          <a:prstGeom prst="rect">
            <a:avLst/>
          </a:prstGeom>
        </p:spPr>
      </p:pic>
      <p:pic>
        <p:nvPicPr>
          <p:cNvPr id="5" name="Picture 4" descr="amygdala-prefrontal-cortex.jpg"/>
          <p:cNvPicPr>
            <a:picLocks noChangeAspect="1"/>
          </p:cNvPicPr>
          <p:nvPr/>
        </p:nvPicPr>
        <p:blipFill>
          <a:blip r:embed="rId4"/>
          <a:stretch>
            <a:fillRect/>
          </a:stretch>
        </p:blipFill>
        <p:spPr>
          <a:xfrm>
            <a:off x="4569785" y="2209800"/>
            <a:ext cx="4574215" cy="4495800"/>
          </a:xfrm>
          <a:prstGeom prst="rect">
            <a:avLst/>
          </a:prstGeom>
        </p:spPr>
      </p:pic>
    </p:spTree>
    <p:extLst>
      <p:ext uri="{BB962C8B-B14F-4D97-AF65-F5344CB8AC3E}">
        <p14:creationId xmlns:p14="http://schemas.microsoft.com/office/powerpoint/2010/main" val="170923794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Kids Process Through Amygdala</a:t>
            </a:r>
            <a:endParaRPr lang="en-US" b="1" dirty="0"/>
          </a:p>
        </p:txBody>
      </p:sp>
      <p:sp>
        <p:nvSpPr>
          <p:cNvPr id="8" name="Content Placeholder 7"/>
          <p:cNvSpPr>
            <a:spLocks noGrp="1"/>
          </p:cNvSpPr>
          <p:nvPr>
            <p:ph idx="1"/>
          </p:nvPr>
        </p:nvSpPr>
        <p:spPr/>
        <p:txBody>
          <a:bodyPr/>
          <a:lstStyle/>
          <a:p>
            <a:pPr>
              <a:buNone/>
            </a:pPr>
            <a:r>
              <a:rPr lang="en-US" dirty="0" smtClean="0"/>
              <a:t>The Teen Brain Film: </a:t>
            </a:r>
            <a:endParaRPr lang="en-US" dirty="0"/>
          </a:p>
        </p:txBody>
      </p:sp>
      <p:sp>
        <p:nvSpPr>
          <p:cNvPr id="4" name="Footer Placeholder 3"/>
          <p:cNvSpPr>
            <a:spLocks noGrp="1"/>
          </p:cNvSpPr>
          <p:nvPr>
            <p:ph type="ftr" sz="quarter" idx="3"/>
          </p:nvPr>
        </p:nvSpPr>
        <p:spPr/>
        <p:txBody>
          <a:bodyPr/>
          <a:lstStyle/>
          <a:p>
            <a:r>
              <a:rPr lang="en-US" smtClean="0"/>
              <a:t>© 2013 Strategies for Youth, Inc. All Rights Reserved.</a:t>
            </a:r>
            <a:endParaRPr lang="en-US" dirty="0"/>
          </a:p>
        </p:txBody>
      </p:sp>
      <p:pic>
        <p:nvPicPr>
          <p:cNvPr id="9" name="inside_teenage_brain_2654to2938.mov">
            <a:hlinkClick r:id="" action="ppaction://media"/>
          </p:cNvPr>
          <p:cNvPicPr/>
          <p:nvPr>
            <a:videoFile r:link="rId1"/>
          </p:nvPr>
        </p:nvPicPr>
        <p:blipFill>
          <a:blip r:embed="rId3"/>
          <a:stretch>
            <a:fillRect/>
          </a:stretch>
        </p:blipFill>
        <p:spPr>
          <a:xfrm>
            <a:off x="558800" y="2362200"/>
            <a:ext cx="8026400" cy="411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normAutofit fontScale="90000"/>
          </a:bodyPr>
          <a:lstStyle/>
          <a:p>
            <a:pPr algn="ctr" eaLnBrk="1" hangingPunct="1">
              <a:defRPr/>
            </a:pPr>
            <a:r>
              <a:rPr lang="en-US" b="1" dirty="0">
                <a:solidFill>
                  <a:srgbClr val="3B10DA"/>
                </a:solidFill>
                <a:ea typeface="ＭＳ Ｐゴシック" pitchFamily="-65" charset="-128"/>
                <a:cs typeface="ＭＳ Ｐゴシック" pitchFamily="-65" charset="-128"/>
              </a:rPr>
              <a:t>Teens’ Enlarged </a:t>
            </a:r>
            <a:r>
              <a:rPr lang="en-US" b="1" dirty="0" err="1">
                <a:solidFill>
                  <a:srgbClr val="3B10DA"/>
                </a:solidFill>
                <a:ea typeface="ＭＳ Ｐゴシック" pitchFamily="-65" charset="-128"/>
                <a:cs typeface="ＭＳ Ｐゴシック" pitchFamily="-65" charset="-128"/>
              </a:rPr>
              <a:t>Amygdala</a:t>
            </a:r>
            <a:r>
              <a:rPr lang="en-US" b="1" dirty="0">
                <a:solidFill>
                  <a:srgbClr val="3B10DA"/>
                </a:solidFill>
                <a:ea typeface="ＭＳ Ｐゴシック" pitchFamily="-65" charset="-128"/>
                <a:cs typeface="ＭＳ Ｐゴシック" pitchFamily="-65" charset="-128"/>
              </a:rPr>
              <a:t>:</a:t>
            </a:r>
            <a:br>
              <a:rPr lang="en-US" b="1" dirty="0">
                <a:solidFill>
                  <a:srgbClr val="3B10DA"/>
                </a:solidFill>
                <a:ea typeface="ＭＳ Ｐゴシック" pitchFamily="-65" charset="-128"/>
                <a:cs typeface="ＭＳ Ｐゴシック" pitchFamily="-65" charset="-128"/>
              </a:rPr>
            </a:br>
            <a:r>
              <a:rPr lang="en-US" b="1" dirty="0">
                <a:solidFill>
                  <a:srgbClr val="3B10DA"/>
                </a:solidFill>
                <a:ea typeface="ＭＳ Ｐゴシック" pitchFamily="-65" charset="-128"/>
                <a:cs typeface="ＭＳ Ｐゴシック" pitchFamily="-65" charset="-128"/>
              </a:rPr>
              <a:t>No Braking Device</a:t>
            </a:r>
            <a:endParaRPr lang="en-US" dirty="0">
              <a:solidFill>
                <a:srgbClr val="3B10DA"/>
              </a:solidFill>
              <a:ea typeface="ＭＳ Ｐゴシック" pitchFamily="-65" charset="-128"/>
              <a:cs typeface="ＭＳ Ｐゴシック" pitchFamily="-65" charset="-128"/>
            </a:endParaRPr>
          </a:p>
        </p:txBody>
      </p:sp>
      <p:pic>
        <p:nvPicPr>
          <p:cNvPr id="283652" name="Picture 4" descr="2"/>
          <p:cNvPicPr>
            <a:picLocks noChangeAspect="1" noChangeArrowheads="1"/>
          </p:cNvPicPr>
          <p:nvPr/>
        </p:nvPicPr>
        <p:blipFill>
          <a:blip r:embed="rId3"/>
          <a:srcRect/>
          <a:stretch>
            <a:fillRect/>
          </a:stretch>
        </p:blipFill>
        <p:spPr bwMode="auto">
          <a:xfrm>
            <a:off x="1295400" y="2362200"/>
            <a:ext cx="6502400" cy="4000500"/>
          </a:xfrm>
          <a:prstGeom prst="rect">
            <a:avLst/>
          </a:prstGeom>
          <a:noFill/>
          <a:ln w="9525">
            <a:noFill/>
            <a:miter lim="800000"/>
            <a:headEnd/>
            <a:tailEnd/>
          </a:ln>
        </p:spPr>
      </p:pic>
      <p:pic>
        <p:nvPicPr>
          <p:cNvPr id="283653" name="Picture 5" descr="1"/>
          <p:cNvPicPr>
            <a:picLocks noChangeAspect="1" noChangeArrowheads="1"/>
          </p:cNvPicPr>
          <p:nvPr/>
        </p:nvPicPr>
        <p:blipFill>
          <a:blip r:embed="rId4"/>
          <a:srcRect/>
          <a:stretch>
            <a:fillRect/>
          </a:stretch>
        </p:blipFill>
        <p:spPr bwMode="auto">
          <a:xfrm>
            <a:off x="1295400" y="2438400"/>
            <a:ext cx="6502400" cy="4000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nodeType="withEffect">
                                  <p:stCondLst>
                                    <p:cond delay="0"/>
                                  </p:stCondLst>
                                  <p:childTnLst>
                                    <p:animEffect transition="out" filter="box(in)">
                                      <p:cBhvr>
                                        <p:cTn id="6" dur="500"/>
                                        <p:tgtEl>
                                          <p:spTgt spid="283653"/>
                                        </p:tgtEl>
                                      </p:cBhvr>
                                    </p:animEffect>
                                    <p:set>
                                      <p:cBhvr>
                                        <p:cTn id="7" dur="1" fill="hold">
                                          <p:stCondLst>
                                            <p:cond delay="499"/>
                                          </p:stCondLst>
                                        </p:cTn>
                                        <p:tgtEl>
                                          <p:spTgt spid="283653"/>
                                        </p:tgtEl>
                                        <p:attrNameLst>
                                          <p:attrName>style.visibility</p:attrName>
                                        </p:attrNameLst>
                                      </p:cBhvr>
                                      <p:to>
                                        <p:strVal val="hidden"/>
                                      </p:to>
                                    </p:set>
                                  </p:childTnLst>
                                </p:cTn>
                              </p:par>
                              <p:par>
                                <p:cTn id="8" presetID="4" presetClass="entr" presetSubtype="16" fill="hold" nodeType="withEffect">
                                  <p:stCondLst>
                                    <p:cond delay="0"/>
                                  </p:stCondLst>
                                  <p:childTnLst>
                                    <p:set>
                                      <p:cBhvr>
                                        <p:cTn id="9" dur="1" fill="hold">
                                          <p:stCondLst>
                                            <p:cond delay="0"/>
                                          </p:stCondLst>
                                        </p:cTn>
                                        <p:tgtEl>
                                          <p:spTgt spid="283652"/>
                                        </p:tgtEl>
                                        <p:attrNameLst>
                                          <p:attrName>style.visibility</p:attrName>
                                        </p:attrNameLst>
                                      </p:cBhvr>
                                      <p:to>
                                        <p:strVal val="visible"/>
                                      </p:to>
                                    </p:set>
                                    <p:animEffect transition="in" filter="box(in)">
                                      <p:cBhvr>
                                        <p:cTn id="10" dur="500"/>
                                        <p:tgtEl>
                                          <p:spTgt spid="283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7200" y="838200"/>
            <a:ext cx="8229600" cy="762000"/>
          </a:xfrm>
        </p:spPr>
        <p:txBody>
          <a:bodyPr>
            <a:normAutofit/>
          </a:bodyPr>
          <a:lstStyle/>
          <a:p>
            <a:pPr algn="ctr" eaLnBrk="1" hangingPunct="1">
              <a:defRPr/>
            </a:pPr>
            <a:r>
              <a:rPr lang="en-US" b="1" dirty="0" smtClean="0">
                <a:cs typeface="+mj-cs"/>
              </a:rPr>
              <a:t>PREFRONTAL CORTEXT</a:t>
            </a:r>
          </a:p>
        </p:txBody>
      </p:sp>
      <p:sp>
        <p:nvSpPr>
          <p:cNvPr id="193539" name="Rectangle 3"/>
          <p:cNvSpPr>
            <a:spLocks noGrp="1" noChangeArrowheads="1"/>
          </p:cNvSpPr>
          <p:nvPr>
            <p:ph type="body" idx="1"/>
          </p:nvPr>
        </p:nvSpPr>
        <p:spPr>
          <a:xfrm>
            <a:off x="533400" y="2133600"/>
            <a:ext cx="4648200" cy="3429000"/>
          </a:xfrm>
        </p:spPr>
        <p:txBody>
          <a:bodyPr>
            <a:normAutofit/>
          </a:bodyPr>
          <a:lstStyle/>
          <a:p>
            <a:pPr eaLnBrk="1" hangingPunct="1">
              <a:lnSpc>
                <a:spcPct val="90000"/>
              </a:lnSpc>
              <a:buFont typeface="Arial"/>
              <a:buChar char="•"/>
              <a:defRPr/>
            </a:pPr>
            <a:r>
              <a:rPr lang="en-US" sz="2800" dirty="0" smtClean="0">
                <a:solidFill>
                  <a:srgbClr val="000000"/>
                </a:solidFill>
              </a:rPr>
              <a:t>“</a:t>
            </a:r>
            <a:r>
              <a:rPr lang="en-US" sz="2800" dirty="0">
                <a:solidFill>
                  <a:srgbClr val="000000"/>
                </a:solidFill>
              </a:rPr>
              <a:t>CEO” of the brain</a:t>
            </a:r>
            <a:endParaRPr lang="en-US" sz="2800" dirty="0" smtClean="0">
              <a:solidFill>
                <a:srgbClr val="000000"/>
              </a:solidFill>
            </a:endParaRPr>
          </a:p>
          <a:p>
            <a:pPr eaLnBrk="1" hangingPunct="1">
              <a:lnSpc>
                <a:spcPct val="90000"/>
              </a:lnSpc>
              <a:buFont typeface="Arial"/>
              <a:buChar char="•"/>
              <a:defRPr/>
            </a:pPr>
            <a:r>
              <a:rPr lang="en-US" sz="2800" dirty="0" smtClean="0">
                <a:solidFill>
                  <a:srgbClr val="000000"/>
                </a:solidFill>
              </a:rPr>
              <a:t>Moderates </a:t>
            </a:r>
            <a:r>
              <a:rPr lang="en-US" sz="2800" dirty="0">
                <a:solidFill>
                  <a:srgbClr val="000000"/>
                </a:solidFill>
              </a:rPr>
              <a:t>“correct” </a:t>
            </a:r>
            <a:r>
              <a:rPr lang="en-US" sz="2800" dirty="0" smtClean="0">
                <a:solidFill>
                  <a:srgbClr val="000000"/>
                </a:solidFill>
              </a:rPr>
              <a:t>behavior</a:t>
            </a:r>
          </a:p>
          <a:p>
            <a:pPr eaLnBrk="1" hangingPunct="1">
              <a:lnSpc>
                <a:spcPct val="90000"/>
              </a:lnSpc>
              <a:buFont typeface="Arial"/>
              <a:buChar char="•"/>
              <a:defRPr/>
            </a:pPr>
            <a:r>
              <a:rPr lang="en-US" sz="2800" dirty="0">
                <a:solidFill>
                  <a:srgbClr val="000000"/>
                </a:solidFill>
              </a:rPr>
              <a:t>Takes in information from all senses and orchestrates thoughts and actions to achieve specific goals</a:t>
            </a:r>
          </a:p>
        </p:txBody>
      </p:sp>
      <p:pic>
        <p:nvPicPr>
          <p:cNvPr id="5" name="Picture 4" descr="images-15.jpeg"/>
          <p:cNvPicPr>
            <a:picLocks noChangeAspect="1"/>
          </p:cNvPicPr>
          <p:nvPr/>
        </p:nvPicPr>
        <p:blipFill>
          <a:blip r:embed="rId3" cstate="print"/>
          <a:stretch>
            <a:fillRect/>
          </a:stretch>
        </p:blipFill>
        <p:spPr>
          <a:xfrm>
            <a:off x="5257800" y="1676400"/>
            <a:ext cx="3581400" cy="4775200"/>
          </a:xfrm>
          <a:prstGeom prst="rect">
            <a:avLst/>
          </a:prstGeom>
        </p:spPr>
      </p:pic>
      <p:sp>
        <p:nvSpPr>
          <p:cNvPr id="6" name="TextBox 5"/>
          <p:cNvSpPr txBox="1"/>
          <p:nvPr/>
        </p:nvSpPr>
        <p:spPr>
          <a:xfrm>
            <a:off x="5410200" y="6248400"/>
            <a:ext cx="3352800" cy="2286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9081448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brain"/>
          <p:cNvPicPr>
            <a:picLocks noChangeArrowheads="1"/>
          </p:cNvPicPr>
          <p:nvPr/>
        </p:nvPicPr>
        <p:blipFill>
          <a:blip r:embed="rId3"/>
          <a:srcRect/>
          <a:stretch>
            <a:fillRect/>
          </a:stretch>
        </p:blipFill>
        <p:spPr bwMode="auto">
          <a:xfrm>
            <a:off x="2286000" y="1595438"/>
            <a:ext cx="4862513" cy="5262562"/>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rmAutofit/>
          </a:bodyPr>
          <a:lstStyle/>
          <a:p>
            <a:pPr algn="ctr" eaLnBrk="1" hangingPunct="1">
              <a:defRPr/>
            </a:pPr>
            <a:r>
              <a:rPr lang="en-US" b="1" dirty="0" smtClean="0">
                <a:cs typeface="+mj-cs"/>
              </a:rPr>
              <a:t>PREFRONTAL CORTEX</a:t>
            </a:r>
          </a:p>
        </p:txBody>
      </p:sp>
      <p:sp>
        <p:nvSpPr>
          <p:cNvPr id="196611" name="Rectangle 3"/>
          <p:cNvSpPr>
            <a:spLocks noGrp="1" noChangeArrowheads="1"/>
          </p:cNvSpPr>
          <p:nvPr>
            <p:ph sz="half" idx="1"/>
          </p:nvPr>
        </p:nvSpPr>
        <p:spPr/>
        <p:txBody>
          <a:bodyPr>
            <a:normAutofit/>
          </a:bodyPr>
          <a:lstStyle/>
          <a:p>
            <a:pPr eaLnBrk="1" hangingPunct="1">
              <a:lnSpc>
                <a:spcPct val="90000"/>
              </a:lnSpc>
              <a:buFont typeface="Arial"/>
              <a:buChar char="•"/>
              <a:defRPr/>
            </a:pPr>
            <a:r>
              <a:rPr lang="en-US" sz="3600" dirty="0" smtClean="0">
                <a:cs typeface="+mn-cs"/>
              </a:rPr>
              <a:t>Adapt to new situations</a:t>
            </a:r>
          </a:p>
          <a:p>
            <a:pPr eaLnBrk="1" hangingPunct="1">
              <a:lnSpc>
                <a:spcPct val="90000"/>
              </a:lnSpc>
              <a:buFont typeface="Arial"/>
              <a:buChar char="•"/>
              <a:defRPr/>
            </a:pPr>
            <a:r>
              <a:rPr lang="en-US" sz="3600" dirty="0" smtClean="0">
                <a:cs typeface="+mn-cs"/>
              </a:rPr>
              <a:t>Impulse control</a:t>
            </a:r>
          </a:p>
          <a:p>
            <a:pPr eaLnBrk="1" hangingPunct="1">
              <a:lnSpc>
                <a:spcPct val="90000"/>
              </a:lnSpc>
              <a:buFont typeface="Arial"/>
              <a:buChar char="•"/>
              <a:defRPr/>
            </a:pPr>
            <a:r>
              <a:rPr lang="en-US" sz="3600" dirty="0" smtClean="0">
                <a:cs typeface="+mn-cs"/>
              </a:rPr>
              <a:t>Moderate intense emotions</a:t>
            </a:r>
          </a:p>
        </p:txBody>
      </p:sp>
      <p:sp>
        <p:nvSpPr>
          <p:cNvPr id="7" name="Content Placeholder 6"/>
          <p:cNvSpPr>
            <a:spLocks noGrp="1"/>
          </p:cNvSpPr>
          <p:nvPr>
            <p:ph sz="half" idx="2"/>
          </p:nvPr>
        </p:nvSpPr>
        <p:spPr/>
        <p:txBody>
          <a:bodyPr/>
          <a:lstStyle/>
          <a:p>
            <a:endParaRPr lang="en-US"/>
          </a:p>
        </p:txBody>
      </p:sp>
      <p:pic>
        <p:nvPicPr>
          <p:cNvPr id="6" name="Picture 5" descr="images-12.jpeg"/>
          <p:cNvPicPr>
            <a:picLocks noChangeAspect="1"/>
          </p:cNvPicPr>
          <p:nvPr/>
        </p:nvPicPr>
        <p:blipFill>
          <a:blip r:embed="rId3"/>
          <a:stretch>
            <a:fillRect/>
          </a:stretch>
        </p:blipFill>
        <p:spPr>
          <a:xfrm>
            <a:off x="4876800" y="2743200"/>
            <a:ext cx="3708400" cy="2895600"/>
          </a:xfrm>
          <a:prstGeom prst="rect">
            <a:avLst/>
          </a:prstGeom>
        </p:spPr>
      </p:pic>
    </p:spTree>
    <p:extLst>
      <p:ext uri="{BB962C8B-B14F-4D97-AF65-F5344CB8AC3E}">
        <p14:creationId xmlns:p14="http://schemas.microsoft.com/office/powerpoint/2010/main" val="20654325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209800"/>
            <a:ext cx="3886200" cy="3416320"/>
          </a:xfrm>
          <a:prstGeom prst="rect">
            <a:avLst/>
          </a:prstGeom>
          <a:noFill/>
        </p:spPr>
        <p:txBody>
          <a:bodyPr wrap="square" rtlCol="0">
            <a:spAutoFit/>
          </a:bodyPr>
          <a:lstStyle/>
          <a:p>
            <a:pPr>
              <a:defRPr/>
            </a:pPr>
            <a:r>
              <a:rPr lang="en-US" sz="3600" b="1" dirty="0" smtClean="0">
                <a:solidFill>
                  <a:srgbClr val="000000"/>
                </a:solidFill>
                <a:latin typeface="Arial"/>
              </a:rPr>
              <a:t>Last area to mature</a:t>
            </a:r>
            <a:r>
              <a:rPr lang="en-US" sz="3600" dirty="0" smtClean="0">
                <a:solidFill>
                  <a:srgbClr val="000000"/>
                </a:solidFill>
                <a:latin typeface="Arial"/>
              </a:rPr>
              <a:t>; maturation occurs in adolescence and into young adulthood</a:t>
            </a:r>
          </a:p>
        </p:txBody>
      </p:sp>
      <p:sp>
        <p:nvSpPr>
          <p:cNvPr id="7" name="TextBox 6"/>
          <p:cNvSpPr txBox="1"/>
          <p:nvPr/>
        </p:nvSpPr>
        <p:spPr>
          <a:xfrm>
            <a:off x="2057400" y="914400"/>
            <a:ext cx="5638800" cy="1323439"/>
          </a:xfrm>
          <a:prstGeom prst="rect">
            <a:avLst/>
          </a:prstGeom>
          <a:noFill/>
        </p:spPr>
        <p:txBody>
          <a:bodyPr wrap="square" rtlCol="0">
            <a:spAutoFit/>
          </a:bodyPr>
          <a:lstStyle/>
          <a:p>
            <a:pPr algn="ctr"/>
            <a:r>
              <a:rPr lang="en-US" sz="4000" b="1" dirty="0" smtClean="0">
                <a:latin typeface="Arial"/>
              </a:rPr>
              <a:t>PREFONTAL CORTEXT </a:t>
            </a:r>
            <a:endParaRPr lang="en-US" sz="4000" b="1" dirty="0">
              <a:latin typeface="Arial"/>
            </a:endParaRPr>
          </a:p>
        </p:txBody>
      </p:sp>
      <p:pic>
        <p:nvPicPr>
          <p:cNvPr id="10" name="Picture 9" descr="images-19.jpeg"/>
          <p:cNvPicPr>
            <a:picLocks noChangeAspect="1"/>
          </p:cNvPicPr>
          <p:nvPr/>
        </p:nvPicPr>
        <p:blipFill>
          <a:blip r:embed="rId2" cstate="print"/>
          <a:stretch>
            <a:fillRect/>
          </a:stretch>
        </p:blipFill>
        <p:spPr>
          <a:xfrm>
            <a:off x="4953000" y="2057400"/>
            <a:ext cx="3810000" cy="4419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images-1.jpeg"/>
          <p:cNvPicPr>
            <a:picLocks noChangeAspect="1"/>
          </p:cNvPicPr>
          <p:nvPr/>
        </p:nvPicPr>
        <p:blipFill>
          <a:blip r:embed="rId3"/>
          <a:srcRect/>
          <a:stretch>
            <a:fillRect/>
          </a:stretch>
        </p:blipFill>
        <p:spPr bwMode="auto">
          <a:xfrm>
            <a:off x="0" y="1371600"/>
            <a:ext cx="9144000" cy="513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s.jpeg"/>
          <p:cNvPicPr>
            <a:picLocks noChangeAspect="1"/>
          </p:cNvPicPr>
          <p:nvPr/>
        </p:nvPicPr>
        <p:blipFill>
          <a:blip r:embed="rId3"/>
          <a:srcRect/>
          <a:stretch>
            <a:fillRect/>
          </a:stretch>
        </p:blipFill>
        <p:spPr bwMode="auto">
          <a:xfrm>
            <a:off x="0" y="1066800"/>
            <a:ext cx="9144000" cy="573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066800"/>
            <a:ext cx="7620000" cy="4524315"/>
          </a:xfrm>
          <a:prstGeom prst="rect">
            <a:avLst/>
          </a:prstGeom>
          <a:noFill/>
        </p:spPr>
        <p:txBody>
          <a:bodyPr wrap="square" rtlCol="0">
            <a:spAutoFit/>
          </a:bodyPr>
          <a:lstStyle/>
          <a:p>
            <a:pPr algn="ctr"/>
            <a:r>
              <a:rPr lang="en-US" sz="3200" dirty="0" smtClean="0">
                <a:latin typeface="Arial"/>
              </a:rPr>
              <a:t>“ … although the sample as a whole took more risks and made </a:t>
            </a:r>
            <a:r>
              <a:rPr lang="en-US" sz="3200" u="sng" dirty="0" smtClean="0">
                <a:latin typeface="Arial"/>
              </a:rPr>
              <a:t>more risky decisions in groups </a:t>
            </a:r>
            <a:r>
              <a:rPr lang="en-US" sz="3200" dirty="0" smtClean="0">
                <a:latin typeface="Arial"/>
              </a:rPr>
              <a:t>than when alone, this effect was more pronounced during </a:t>
            </a:r>
            <a:r>
              <a:rPr lang="en-US" sz="3200" u="sng" dirty="0" smtClean="0">
                <a:latin typeface="Arial"/>
              </a:rPr>
              <a:t>middle and late adolescence</a:t>
            </a:r>
            <a:r>
              <a:rPr lang="en-US" sz="3200" dirty="0" smtClean="0">
                <a:latin typeface="Arial"/>
              </a:rPr>
              <a:t> than during adulthood. Thus, relative to adults, </a:t>
            </a:r>
            <a:r>
              <a:rPr lang="en-US" sz="3200" b="1" dirty="0" smtClean="0">
                <a:solidFill>
                  <a:srgbClr val="FF0000"/>
                </a:solidFill>
                <a:latin typeface="Arial"/>
              </a:rPr>
              <a:t>adolescents are more susceptible to the influence of their peers in risky situations.</a:t>
            </a:r>
            <a:r>
              <a:rPr lang="en-US" sz="3200" dirty="0" smtClean="0">
                <a:latin typeface="Arial"/>
              </a:rPr>
              <a:t>”</a:t>
            </a:r>
            <a:endParaRPr lang="en-US" sz="3200" b="1" dirty="0" smtClean="0">
              <a:solidFill>
                <a:srgbClr val="FF0000"/>
              </a:solidFill>
              <a:latin typeface="Arial"/>
            </a:endParaRPr>
          </a:p>
        </p:txBody>
      </p:sp>
      <p:sp>
        <p:nvSpPr>
          <p:cNvPr id="4" name="TextBox 3"/>
          <p:cNvSpPr txBox="1"/>
          <p:nvPr/>
        </p:nvSpPr>
        <p:spPr>
          <a:xfrm>
            <a:off x="6400800" y="5410200"/>
            <a:ext cx="2743200" cy="1015663"/>
          </a:xfrm>
          <a:prstGeom prst="rect">
            <a:avLst/>
          </a:prstGeom>
          <a:noFill/>
          <a:ln>
            <a:solidFill>
              <a:schemeClr val="tx1"/>
            </a:solidFill>
          </a:ln>
        </p:spPr>
        <p:txBody>
          <a:bodyPr wrap="square" rtlCol="0">
            <a:spAutoFit/>
          </a:bodyPr>
          <a:lstStyle/>
          <a:p>
            <a:r>
              <a:rPr lang="en-US" sz="1000" dirty="0" smtClean="0">
                <a:latin typeface="Arial"/>
              </a:rPr>
              <a:t>Gardner, Margo, and Laurence Steinberg. "Peer Influence on Risk Taking, Risk Preference, and Risky Decision Making in Adolescence and Adulthood: An Experimental Study." </a:t>
            </a:r>
            <a:r>
              <a:rPr lang="en-US" sz="1000" i="1" dirty="0" smtClean="0">
                <a:latin typeface="Arial"/>
              </a:rPr>
              <a:t>Developmental Psychology 41.4 (2005): 625-35. Print.</a:t>
            </a:r>
            <a:endParaRPr lang="en-US" sz="1000" dirty="0">
              <a:latin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914400"/>
            <a:ext cx="9144000" cy="762000"/>
          </a:xfrm>
        </p:spPr>
        <p:txBody>
          <a:bodyPr/>
          <a:lstStyle/>
          <a:p>
            <a:pPr algn="ctr" eaLnBrk="1" hangingPunct="1">
              <a:defRPr/>
            </a:pPr>
            <a:r>
              <a:rPr lang="en-US" b="1" dirty="0"/>
              <a:t>“</a:t>
            </a:r>
            <a:r>
              <a:rPr lang="en-US" b="1" dirty="0">
                <a:solidFill>
                  <a:srgbClr val="FF0000"/>
                </a:solidFill>
              </a:rPr>
              <a:t>Hot</a:t>
            </a:r>
            <a:r>
              <a:rPr lang="en-US" b="1" dirty="0"/>
              <a:t> and </a:t>
            </a:r>
            <a:r>
              <a:rPr lang="en-US" b="1" dirty="0">
                <a:solidFill>
                  <a:srgbClr val="0000FF"/>
                </a:solidFill>
              </a:rPr>
              <a:t>Cold</a:t>
            </a:r>
            <a:r>
              <a:rPr lang="en-US" b="1" dirty="0"/>
              <a:t>” Cognition</a:t>
            </a:r>
          </a:p>
        </p:txBody>
      </p:sp>
      <p:sp>
        <p:nvSpPr>
          <p:cNvPr id="268291" name="Rectangle 3"/>
          <p:cNvSpPr>
            <a:spLocks noGrp="1" noChangeArrowheads="1"/>
          </p:cNvSpPr>
          <p:nvPr>
            <p:ph type="body" idx="1"/>
          </p:nvPr>
        </p:nvSpPr>
        <p:spPr>
          <a:xfrm>
            <a:off x="304800" y="1752600"/>
            <a:ext cx="4419600" cy="4724400"/>
          </a:xfrm>
        </p:spPr>
        <p:txBody>
          <a:bodyPr/>
          <a:lstStyle/>
          <a:p>
            <a:pPr eaLnBrk="1" hangingPunct="1">
              <a:lnSpc>
                <a:spcPct val="90000"/>
              </a:lnSpc>
              <a:buFont typeface="Arial"/>
              <a:buChar char="•"/>
              <a:defRPr/>
            </a:pPr>
            <a:r>
              <a:rPr lang="en-US" sz="2800" dirty="0"/>
              <a:t>By </a:t>
            </a:r>
            <a:r>
              <a:rPr lang="en-US" sz="2800" dirty="0" smtClean="0"/>
              <a:t>15, </a:t>
            </a:r>
            <a:r>
              <a:rPr lang="en-US" sz="2800" dirty="0"/>
              <a:t>most teens are able to generate “safe/sound” hypothetical decision-making</a:t>
            </a:r>
            <a:endParaRPr lang="en-US" sz="2800" dirty="0" smtClean="0"/>
          </a:p>
          <a:p>
            <a:pPr eaLnBrk="1" hangingPunct="1">
              <a:lnSpc>
                <a:spcPct val="90000"/>
              </a:lnSpc>
              <a:buFont typeface="Arial"/>
              <a:buChar char="•"/>
              <a:defRPr/>
            </a:pPr>
            <a:r>
              <a:rPr lang="en-US" sz="2800" dirty="0" smtClean="0"/>
              <a:t>BUT, </a:t>
            </a:r>
            <a:r>
              <a:rPr lang="en-US" sz="2800" dirty="0"/>
              <a:t>teens still frequently participate in high risk behaviors</a:t>
            </a:r>
          </a:p>
          <a:p>
            <a:pPr eaLnBrk="1" hangingPunct="1">
              <a:lnSpc>
                <a:spcPct val="90000"/>
              </a:lnSpc>
              <a:buFont typeface="Monotype Sorts" pitchFamily="-65" charset="2"/>
              <a:buNone/>
              <a:defRPr/>
            </a:pPr>
            <a:endParaRPr lang="en-US" sz="2800" dirty="0"/>
          </a:p>
          <a:p>
            <a:pPr algn="ctr" eaLnBrk="1" hangingPunct="1">
              <a:lnSpc>
                <a:spcPct val="90000"/>
              </a:lnSpc>
              <a:buFont typeface="Monotype Sorts" pitchFamily="-65" charset="2"/>
              <a:buNone/>
              <a:defRPr/>
            </a:pPr>
            <a:r>
              <a:rPr lang="en-US" sz="2800" dirty="0"/>
              <a:t>  This is called “</a:t>
            </a:r>
            <a:r>
              <a:rPr lang="en-US" sz="2800" dirty="0">
                <a:solidFill>
                  <a:srgbClr val="FF0000"/>
                </a:solidFill>
              </a:rPr>
              <a:t>HOT</a:t>
            </a:r>
            <a:r>
              <a:rPr lang="en-US" sz="2800" dirty="0"/>
              <a:t> &amp; </a:t>
            </a:r>
            <a:r>
              <a:rPr lang="en-US" sz="2800" dirty="0">
                <a:solidFill>
                  <a:srgbClr val="0000FF"/>
                </a:solidFill>
              </a:rPr>
              <a:t>COLD</a:t>
            </a:r>
            <a:r>
              <a:rPr lang="en-US" sz="2800" dirty="0"/>
              <a:t>” cognition</a:t>
            </a:r>
          </a:p>
        </p:txBody>
      </p:sp>
      <p:pic>
        <p:nvPicPr>
          <p:cNvPr id="2" name="Picture 1" descr="images.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057400"/>
            <a:ext cx="3581400" cy="3810000"/>
          </a:xfrm>
          <a:prstGeom prst="rect">
            <a:avLst/>
          </a:prstGeom>
        </p:spPr>
      </p:pic>
    </p:spTree>
    <p:extLst>
      <p:ext uri="{BB962C8B-B14F-4D97-AF65-F5344CB8AC3E}">
        <p14:creationId xmlns:p14="http://schemas.microsoft.com/office/powerpoint/2010/main" val="39595516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endParaRPr lang="en-US" dirty="0" smtClean="0"/>
          </a:p>
          <a:p>
            <a:pPr>
              <a:buNone/>
            </a:pPr>
            <a:endParaRPr lang="en-US" dirty="0" smtClean="0"/>
          </a:p>
          <a:p>
            <a:pPr algn="ctr">
              <a:buNone/>
            </a:pPr>
            <a:r>
              <a:rPr lang="en-US" dirty="0" smtClean="0"/>
              <a:t>And we’re just speaking about </a:t>
            </a:r>
            <a:r>
              <a:rPr lang="en-US" b="1" dirty="0" smtClean="0"/>
              <a:t>normative</a:t>
            </a:r>
            <a:r>
              <a:rPr lang="en-US" dirty="0" smtClean="0"/>
              <a:t> brain development. </a:t>
            </a:r>
            <a:endParaRPr lang="en-US" dirty="0"/>
          </a:p>
        </p:txBody>
      </p:sp>
      <p:sp>
        <p:nvSpPr>
          <p:cNvPr id="4" name="Footer Placeholder 3"/>
          <p:cNvSpPr>
            <a:spLocks noGrp="1"/>
          </p:cNvSpPr>
          <p:nvPr>
            <p:ph type="ftr" sz="quarter" idx="3"/>
          </p:nvPr>
        </p:nvSpPr>
        <p:spPr/>
        <p:txBody>
          <a:bodyPr/>
          <a:lstStyle/>
          <a:p>
            <a:r>
              <a:rPr lang="en-US" smtClean="0"/>
              <a:t>© 2013 Strategies for Youth, Inc. All Rights Reserved.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you see isn’t half of it…</a:t>
            </a:r>
            <a:endParaRPr lang="en-US" dirty="0"/>
          </a:p>
        </p:txBody>
      </p:sp>
      <p:pic>
        <p:nvPicPr>
          <p:cNvPr id="7" name="Content Placeholder 6" descr="iceberg11.jpg"/>
          <p:cNvPicPr>
            <a:picLocks noGrp="1" noChangeAspect="1"/>
          </p:cNvPicPr>
          <p:nvPr>
            <p:ph idx="1"/>
          </p:nvPr>
        </p:nvPicPr>
        <p:blipFill>
          <a:blip r:embed="rId2"/>
          <a:srcRect l="-19908" r="-19908"/>
          <a:stretch>
            <a:fillRect/>
          </a:stretch>
        </p:blipFill>
        <p:spPr/>
      </p:pic>
      <p:sp>
        <p:nvSpPr>
          <p:cNvPr id="4" name="Footer Placeholder 3"/>
          <p:cNvSpPr>
            <a:spLocks noGrp="1"/>
          </p:cNvSpPr>
          <p:nvPr>
            <p:ph type="ftr" sz="quarter" idx="3"/>
          </p:nvPr>
        </p:nvSpPr>
        <p:spPr/>
        <p:txBody>
          <a:bodyPr/>
          <a:lstStyle/>
          <a:p>
            <a:r>
              <a:rPr lang="en-US" smtClean="0"/>
              <a:t>© 2013 Strategies for Youth, Inc. All Rights Reserved.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b="1" dirty="0" smtClean="0"/>
              <a:t>Exposure to Trauma:</a:t>
            </a:r>
            <a:br>
              <a:rPr lang="en-US" b="1" dirty="0" smtClean="0"/>
            </a:br>
            <a:r>
              <a:rPr lang="en-US" b="1" dirty="0" smtClean="0"/>
              <a:t> Impact on Young Minds</a:t>
            </a:r>
            <a:endParaRPr lang="en-US" b="1" dirty="0"/>
          </a:p>
        </p:txBody>
      </p:sp>
      <p:sp>
        <p:nvSpPr>
          <p:cNvPr id="8" name="Content Placeholder 7"/>
          <p:cNvSpPr>
            <a:spLocks noGrp="1"/>
          </p:cNvSpPr>
          <p:nvPr>
            <p:ph sz="half" idx="1"/>
          </p:nvPr>
        </p:nvSpPr>
        <p:spPr/>
        <p:txBody>
          <a:bodyPr/>
          <a:lstStyle/>
          <a:p>
            <a:endParaRPr lang="en-US"/>
          </a:p>
        </p:txBody>
      </p:sp>
      <p:sp>
        <p:nvSpPr>
          <p:cNvPr id="9" name="Content Placeholder 8"/>
          <p:cNvSpPr>
            <a:spLocks noGrp="1"/>
          </p:cNvSpPr>
          <p:nvPr>
            <p:ph sz="half" idx="2"/>
          </p:nvPr>
        </p:nvSpPr>
        <p:spPr/>
        <p:txBody>
          <a:bodyPr/>
          <a:lstStyle/>
          <a:p>
            <a:endParaRPr lang="en-US"/>
          </a:p>
        </p:txBody>
      </p:sp>
      <p:sp>
        <p:nvSpPr>
          <p:cNvPr id="4" name="Footer Placeholder 3"/>
          <p:cNvSpPr>
            <a:spLocks noGrp="1"/>
          </p:cNvSpPr>
          <p:nvPr>
            <p:ph type="ftr" sz="quarter" idx="3"/>
          </p:nvPr>
        </p:nvSpPr>
        <p:spPr/>
        <p:txBody>
          <a:bodyPr/>
          <a:lstStyle/>
          <a:p>
            <a:r>
              <a:rPr lang="en-US" smtClean="0"/>
              <a:t>© 2013 Strategies for Youth, Inc. All Rights Reserved.</a:t>
            </a:r>
            <a:endParaRPr lang="en-US" dirty="0"/>
          </a:p>
        </p:txBody>
      </p:sp>
      <p:pic>
        <p:nvPicPr>
          <p:cNvPr id="7" name="Picture 6"/>
          <p:cNvPicPr/>
          <p:nvPr/>
        </p:nvPicPr>
        <p:blipFill>
          <a:blip r:embed="rId2"/>
          <a:srcRect/>
          <a:stretch>
            <a:fillRect/>
          </a:stretch>
        </p:blipFill>
        <p:spPr bwMode="auto">
          <a:xfrm>
            <a:off x="685800" y="2362200"/>
            <a:ext cx="3505200" cy="3505200"/>
          </a:xfrm>
          <a:prstGeom prst="rect">
            <a:avLst/>
          </a:prstGeom>
          <a:noFill/>
          <a:ln w="9525">
            <a:noFill/>
            <a:miter lim="800000"/>
            <a:headEnd/>
            <a:tailEnd/>
          </a:ln>
        </p:spPr>
      </p:pic>
      <p:pic>
        <p:nvPicPr>
          <p:cNvPr id="10" name="Picture 9"/>
          <p:cNvPicPr/>
          <p:nvPr/>
        </p:nvPicPr>
        <p:blipFill>
          <a:blip r:embed="rId3"/>
          <a:srcRect/>
          <a:stretch>
            <a:fillRect/>
          </a:stretch>
        </p:blipFill>
        <p:spPr bwMode="auto">
          <a:xfrm>
            <a:off x="4876800" y="2362200"/>
            <a:ext cx="35052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b="1" dirty="0" smtClean="0"/>
              <a:t>What percentage of youth have a </a:t>
            </a:r>
          </a:p>
          <a:p>
            <a:pPr>
              <a:buNone/>
            </a:pPr>
            <a:r>
              <a:rPr lang="en-US" b="1" dirty="0" smtClean="0"/>
              <a:t>diagnosable mental health disorder?</a:t>
            </a:r>
            <a:endParaRPr lang="en-US" dirty="0" smtClean="0"/>
          </a:p>
          <a:p>
            <a:pPr marL="514350" indent="-514350">
              <a:buAutoNum type="alphaLcParenR"/>
            </a:pPr>
            <a:r>
              <a:rPr lang="en-US" dirty="0" smtClean="0"/>
              <a:t>1 in 10</a:t>
            </a:r>
          </a:p>
          <a:p>
            <a:pPr marL="514350" indent="-514350">
              <a:buAutoNum type="alphaLcParenR"/>
            </a:pPr>
            <a:r>
              <a:rPr lang="en-US" dirty="0" smtClean="0"/>
              <a:t>1 in 5</a:t>
            </a:r>
          </a:p>
          <a:p>
            <a:pPr marL="514350" indent="-514350">
              <a:buAutoNum type="alphaLcParenR"/>
            </a:pPr>
            <a:r>
              <a:rPr lang="en-US" dirty="0" smtClean="0"/>
              <a:t>1 in 2 </a:t>
            </a:r>
          </a:p>
        </p:txBody>
      </p:sp>
      <p:sp>
        <p:nvSpPr>
          <p:cNvPr id="4" name="Footer Placeholder 3"/>
          <p:cNvSpPr>
            <a:spLocks noGrp="1"/>
          </p:cNvSpPr>
          <p:nvPr>
            <p:ph type="ftr" sz="quarter" idx="3"/>
          </p:nvPr>
        </p:nvSpPr>
        <p:spPr/>
        <p:txBody>
          <a:bodyPr/>
          <a:lstStyle/>
          <a:p>
            <a:r>
              <a:rPr lang="en-US" smtClean="0"/>
              <a:t>© 2013 Strategies for Youth, Inc. All Rights Reserved.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endParaRPr lang="en-US" b="1" smtClean="0"/>
          </a:p>
          <a:p>
            <a:pPr algn="ctr">
              <a:buNone/>
            </a:pPr>
            <a:r>
              <a:rPr lang="en-US" sz="4000" b="1" smtClean="0"/>
              <a:t>How </a:t>
            </a:r>
            <a:r>
              <a:rPr lang="en-US" sz="4000" b="1" dirty="0" smtClean="0"/>
              <a:t>are police prepared to work with youth?</a:t>
            </a:r>
            <a:endParaRPr lang="en-US" dirty="0"/>
          </a:p>
        </p:txBody>
      </p:sp>
      <p:sp>
        <p:nvSpPr>
          <p:cNvPr id="5" name="Footer Placeholder 4"/>
          <p:cNvSpPr>
            <a:spLocks noGrp="1"/>
          </p:cNvSpPr>
          <p:nvPr>
            <p:ph type="ftr" sz="quarter" idx="3"/>
          </p:nvPr>
        </p:nvSpPr>
        <p:spPr>
          <a:prstGeom prst="rect">
            <a:avLst/>
          </a:prstGeom>
        </p:spPr>
        <p:txBody>
          <a:bodyPr/>
          <a:lstStyle/>
          <a:p>
            <a:r>
              <a:rPr lang="en-US" smtClean="0"/>
              <a:t>© 2013 Strategies for Youth, Inc. All Rights Reserved.</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1524001"/>
          </a:xfrm>
        </p:spPr>
        <p:txBody>
          <a:bodyPr>
            <a:normAutofit/>
          </a:bodyPr>
          <a:lstStyle/>
          <a:p>
            <a:pPr algn="ctr"/>
            <a:r>
              <a:rPr lang="en-US" b="1" dirty="0" smtClean="0"/>
              <a:t>Top 5 Mental Illnesses Among Adolescents</a:t>
            </a:r>
            <a:endParaRPr lang="en-US" b="1" dirty="0"/>
          </a:p>
        </p:txBody>
      </p:sp>
      <p:sp>
        <p:nvSpPr>
          <p:cNvPr id="4" name="TextBox 3"/>
          <p:cNvSpPr txBox="1"/>
          <p:nvPr/>
        </p:nvSpPr>
        <p:spPr>
          <a:xfrm>
            <a:off x="685801" y="2522283"/>
            <a:ext cx="7924800" cy="3708708"/>
          </a:xfrm>
          <a:prstGeom prst="rect">
            <a:avLst/>
          </a:prstGeom>
          <a:noFill/>
        </p:spPr>
        <p:txBody>
          <a:bodyPr wrap="square" rtlCol="0">
            <a:spAutoFit/>
          </a:bodyPr>
          <a:lstStyle/>
          <a:p>
            <a:pPr marL="514350" indent="-514350">
              <a:buFont typeface="+mj-lt"/>
              <a:buAutoNum type="arabicPeriod"/>
            </a:pPr>
            <a:r>
              <a:rPr lang="en-US" sz="2800" b="1" dirty="0" smtClean="0"/>
              <a:t>Anxiety</a:t>
            </a:r>
            <a:r>
              <a:rPr lang="en-US" sz="2800" dirty="0" smtClean="0"/>
              <a:t> </a:t>
            </a:r>
            <a:r>
              <a:rPr lang="en-US" sz="2800" b="1" dirty="0" smtClean="0"/>
              <a:t>Disorders</a:t>
            </a:r>
          </a:p>
          <a:p>
            <a:pPr marL="514350" indent="-514350">
              <a:buFont typeface="+mj-lt"/>
              <a:buAutoNum type="arabicPeriod"/>
            </a:pPr>
            <a:r>
              <a:rPr lang="en-US" sz="2800" b="1" dirty="0" smtClean="0"/>
              <a:t>Depression</a:t>
            </a:r>
          </a:p>
          <a:p>
            <a:pPr marL="514350" indent="-514350">
              <a:buFont typeface="+mj-lt"/>
              <a:buAutoNum type="arabicPeriod"/>
            </a:pPr>
            <a:r>
              <a:rPr lang="en-US" sz="2800" b="1" dirty="0" smtClean="0"/>
              <a:t>Behavior Disorders </a:t>
            </a:r>
            <a:r>
              <a:rPr lang="en-US" sz="2800" dirty="0" smtClean="0"/>
              <a:t>(i.e. Oppositional Defiance Disorder, etc.)</a:t>
            </a:r>
          </a:p>
          <a:p>
            <a:pPr marL="514350" indent="-514350">
              <a:buFont typeface="+mj-lt"/>
              <a:buAutoNum type="arabicPeriod"/>
            </a:pPr>
            <a:r>
              <a:rPr lang="en-US" sz="2800" b="1" dirty="0" smtClean="0"/>
              <a:t>Autism Spectrum Disorder</a:t>
            </a:r>
            <a:endParaRPr lang="en-US" sz="2800" dirty="0" smtClean="0"/>
          </a:p>
          <a:p>
            <a:pPr marL="514350" indent="-514350">
              <a:buFont typeface="+mj-lt"/>
              <a:buAutoNum type="arabicPeriod"/>
            </a:pPr>
            <a:r>
              <a:rPr lang="en-US" sz="2800" b="1" dirty="0" smtClean="0"/>
              <a:t>Mood Disorders </a:t>
            </a:r>
            <a:r>
              <a:rPr lang="en-US" sz="2800" dirty="0" smtClean="0"/>
              <a:t>(i.e. Depression, Bipolar Disorder, etc.)</a:t>
            </a:r>
          </a:p>
          <a:p>
            <a:pPr algn="r"/>
            <a:r>
              <a:rPr lang="en-US" sz="2800" dirty="0"/>
              <a:t>	</a:t>
            </a:r>
            <a:r>
              <a:rPr lang="en-US" sz="2800" dirty="0" smtClean="0"/>
              <a:t>					</a:t>
            </a:r>
          </a:p>
          <a:p>
            <a:pPr algn="r"/>
            <a:r>
              <a:rPr lang="en-US" sz="1100" dirty="0" smtClean="0"/>
              <a:t>Children’s Mental Health Ontario</a:t>
            </a:r>
            <a:endParaRPr lang="en-US" sz="1100" dirty="0"/>
          </a:p>
        </p:txBody>
      </p:sp>
    </p:spTree>
    <p:extLst>
      <p:ext uri="{BB962C8B-B14F-4D97-AF65-F5344CB8AC3E}">
        <p14:creationId xmlns:p14="http://schemas.microsoft.com/office/powerpoint/2010/main" val="291616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endParaRPr lang="en-US" dirty="0" smtClean="0"/>
          </a:p>
          <a:p>
            <a:pPr algn="ctr">
              <a:buNone/>
            </a:pPr>
            <a:r>
              <a:rPr lang="en-US" sz="4000" b="1" dirty="0" smtClean="0"/>
              <a:t>Best Practices </a:t>
            </a:r>
          </a:p>
          <a:p>
            <a:pPr algn="ctr">
              <a:buNone/>
            </a:pPr>
            <a:r>
              <a:rPr lang="en-US" sz="4000" b="1" dirty="0" smtClean="0"/>
              <a:t>for Working with Youth </a:t>
            </a:r>
            <a:endParaRPr lang="en-US" sz="4000" b="1" dirty="0"/>
          </a:p>
        </p:txBody>
      </p:sp>
      <p:sp>
        <p:nvSpPr>
          <p:cNvPr id="4" name="Footer Placeholder 3"/>
          <p:cNvSpPr>
            <a:spLocks noGrp="1"/>
          </p:cNvSpPr>
          <p:nvPr>
            <p:ph type="ftr" sz="quarter" idx="3"/>
          </p:nvPr>
        </p:nvSpPr>
        <p:spPr/>
        <p:txBody>
          <a:bodyPr/>
          <a:lstStyle/>
          <a:p>
            <a:r>
              <a:rPr lang="en-US" smtClean="0"/>
              <a:t>© 2013 Strategies for Youth, Inc. All Rights Reserved.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half" idx="1"/>
          </p:nvPr>
        </p:nvSpPr>
        <p:spPr>
          <a:xfrm>
            <a:off x="228600" y="1752600"/>
            <a:ext cx="4038600" cy="3916363"/>
          </a:xfrm>
        </p:spPr>
        <p:txBody>
          <a:bodyPr>
            <a:normAutofit fontScale="92500" lnSpcReduction="20000"/>
          </a:bodyPr>
          <a:lstStyle/>
          <a:p>
            <a:pPr>
              <a:buNone/>
            </a:pPr>
            <a:r>
              <a:rPr lang="en-US" sz="3200" b="1" dirty="0" smtClean="0">
                <a:solidFill>
                  <a:srgbClr val="000000"/>
                </a:solidFill>
              </a:rPr>
              <a:t>Knowledge of how </a:t>
            </a:r>
          </a:p>
          <a:p>
            <a:pPr>
              <a:buNone/>
            </a:pPr>
            <a:r>
              <a:rPr lang="en-US" sz="3200" b="1" dirty="0" smtClean="0">
                <a:solidFill>
                  <a:srgbClr val="000000"/>
                </a:solidFill>
              </a:rPr>
              <a:t>the teen brain</a:t>
            </a:r>
            <a:r>
              <a:rPr lang="en-US" sz="3200" b="1" dirty="0" smtClean="0">
                <a:solidFill>
                  <a:srgbClr val="2A13D7"/>
                </a:solidFill>
              </a:rPr>
              <a:t> </a:t>
            </a:r>
          </a:p>
          <a:p>
            <a:pPr>
              <a:buNone/>
            </a:pPr>
            <a:r>
              <a:rPr lang="en-US" sz="3200" b="1" dirty="0" smtClean="0">
                <a:solidFill>
                  <a:srgbClr val="00AE00"/>
                </a:solidFill>
              </a:rPr>
              <a:t>perceives,</a:t>
            </a:r>
            <a:r>
              <a:rPr lang="en-US" sz="3200" b="1" dirty="0" smtClean="0">
                <a:solidFill>
                  <a:srgbClr val="2A13D7"/>
                </a:solidFill>
              </a:rPr>
              <a:t> </a:t>
            </a:r>
          </a:p>
          <a:p>
            <a:pPr>
              <a:buNone/>
            </a:pPr>
            <a:r>
              <a:rPr lang="en-US" sz="3200" b="1" dirty="0" smtClean="0">
                <a:solidFill>
                  <a:srgbClr val="00AE00"/>
                </a:solidFill>
              </a:rPr>
              <a:t>processes,</a:t>
            </a:r>
            <a:r>
              <a:rPr lang="en-US" sz="3200" b="1" dirty="0" smtClean="0">
                <a:solidFill>
                  <a:srgbClr val="2A13D7"/>
                </a:solidFill>
              </a:rPr>
              <a:t> </a:t>
            </a:r>
            <a:r>
              <a:rPr lang="en-US" sz="3200" b="1" dirty="0" smtClean="0">
                <a:solidFill>
                  <a:srgbClr val="000000"/>
                </a:solidFill>
              </a:rPr>
              <a:t>and</a:t>
            </a:r>
            <a:r>
              <a:rPr lang="en-US" sz="3200" b="1" dirty="0" smtClean="0">
                <a:solidFill>
                  <a:srgbClr val="2A13D7"/>
                </a:solidFill>
              </a:rPr>
              <a:t> </a:t>
            </a:r>
          </a:p>
          <a:p>
            <a:pPr>
              <a:buNone/>
            </a:pPr>
            <a:r>
              <a:rPr lang="en-US" sz="3200" b="1" dirty="0" smtClean="0">
                <a:solidFill>
                  <a:srgbClr val="00AE00"/>
                </a:solidFill>
              </a:rPr>
              <a:t>reacts</a:t>
            </a:r>
            <a:r>
              <a:rPr lang="en-US" sz="3200" b="1" dirty="0" smtClean="0">
                <a:solidFill>
                  <a:srgbClr val="2A13D7"/>
                </a:solidFill>
              </a:rPr>
              <a:t> </a:t>
            </a:r>
          </a:p>
          <a:p>
            <a:pPr>
              <a:buNone/>
            </a:pPr>
            <a:r>
              <a:rPr lang="en-US" sz="3200" b="1" dirty="0" smtClean="0">
                <a:solidFill>
                  <a:srgbClr val="000000"/>
                </a:solidFill>
              </a:rPr>
              <a:t>is essential </a:t>
            </a:r>
          </a:p>
          <a:p>
            <a:pPr>
              <a:buNone/>
            </a:pPr>
            <a:r>
              <a:rPr lang="en-US" sz="3200" b="1" dirty="0" smtClean="0">
                <a:solidFill>
                  <a:srgbClr val="000000"/>
                </a:solidFill>
              </a:rPr>
              <a:t>for </a:t>
            </a:r>
          </a:p>
          <a:p>
            <a:pPr>
              <a:buNone/>
            </a:pPr>
            <a:r>
              <a:rPr lang="en-US" sz="3200" b="1" dirty="0" smtClean="0">
                <a:solidFill>
                  <a:srgbClr val="000000"/>
                </a:solidFill>
              </a:rPr>
              <a:t>dealing with youth.</a:t>
            </a:r>
          </a:p>
          <a:p>
            <a:endParaRPr lang="en-US" sz="3200" dirty="0"/>
          </a:p>
        </p:txBody>
      </p:sp>
      <p:sp>
        <p:nvSpPr>
          <p:cNvPr id="10" name="Content Placeholder 9"/>
          <p:cNvSpPr>
            <a:spLocks noGrp="1"/>
          </p:cNvSpPr>
          <p:nvPr>
            <p:ph sz="half" idx="2"/>
          </p:nvPr>
        </p:nvSpPr>
        <p:spPr/>
        <p:txBody>
          <a:bodyPr>
            <a:normAutofit fontScale="92500" lnSpcReduction="20000"/>
          </a:bodyPr>
          <a:lstStyle/>
          <a:p>
            <a:endParaRPr lang="en-US"/>
          </a:p>
        </p:txBody>
      </p:sp>
      <p:sp>
        <p:nvSpPr>
          <p:cNvPr id="4" name="Footer Placeholder 3"/>
          <p:cNvSpPr>
            <a:spLocks noGrp="1"/>
          </p:cNvSpPr>
          <p:nvPr>
            <p:ph type="ftr" sz="quarter" idx="3"/>
          </p:nvPr>
        </p:nvSpPr>
        <p:spPr/>
        <p:txBody>
          <a:bodyPr/>
          <a:lstStyle/>
          <a:p>
            <a:r>
              <a:rPr lang="en-US" smtClean="0"/>
              <a:t>© 2010 Strategies for Youth, Inc. All Rights Reserved.</a:t>
            </a:r>
            <a:endParaRPr lang="en-US"/>
          </a:p>
        </p:txBody>
      </p:sp>
      <p:pic>
        <p:nvPicPr>
          <p:cNvPr id="9" name="Picture 8"/>
          <p:cNvPicPr>
            <a:picLocks noChangeAspect="1"/>
          </p:cNvPicPr>
          <p:nvPr/>
        </p:nvPicPr>
        <p:blipFill>
          <a:blip r:embed="rId2" cstate="print"/>
          <a:stretch>
            <a:fillRect/>
          </a:stretch>
        </p:blipFill>
        <p:spPr>
          <a:xfrm>
            <a:off x="4800600" y="1066800"/>
            <a:ext cx="4114800" cy="50673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b="1" smtClean="0"/>
              <a:t>Tactics for Working with Youth</a:t>
            </a:r>
            <a:endParaRPr lang="en-US" b="1" dirty="0"/>
          </a:p>
        </p:txBody>
      </p:sp>
      <p:sp>
        <p:nvSpPr>
          <p:cNvPr id="7" name="Content Placeholder 6"/>
          <p:cNvSpPr>
            <a:spLocks noGrp="1"/>
          </p:cNvSpPr>
          <p:nvPr>
            <p:ph idx="1"/>
          </p:nvPr>
        </p:nvSpPr>
        <p:spPr/>
        <p:txBody>
          <a:bodyPr/>
          <a:lstStyle/>
          <a:p>
            <a:pPr algn="ctr">
              <a:buNone/>
            </a:pPr>
            <a:endParaRPr lang="en-US" sz="4000" b="1" dirty="0" smtClean="0"/>
          </a:p>
          <a:p>
            <a:pPr algn="ctr">
              <a:buNone/>
            </a:pPr>
            <a:r>
              <a:rPr lang="en-US" sz="4000" b="1" dirty="0" smtClean="0">
                <a:solidFill>
                  <a:srgbClr val="FF0000"/>
                </a:solidFill>
              </a:rPr>
              <a:t>#1</a:t>
            </a:r>
          </a:p>
          <a:p>
            <a:pPr algn="ctr">
              <a:buNone/>
            </a:pPr>
            <a:r>
              <a:rPr lang="en-US" sz="4000" b="1" dirty="0" smtClean="0"/>
              <a:t>GIGA: Good Intent Gone Awry</a:t>
            </a:r>
          </a:p>
          <a:p>
            <a:pPr>
              <a:buNone/>
            </a:pPr>
            <a:endParaRPr lang="en-US" dirty="0" smtClean="0"/>
          </a:p>
        </p:txBody>
      </p:sp>
      <p:sp>
        <p:nvSpPr>
          <p:cNvPr id="5" name="Footer Placeholder 4"/>
          <p:cNvSpPr>
            <a:spLocks noGrp="1"/>
          </p:cNvSpPr>
          <p:nvPr>
            <p:ph type="ftr" sz="quarter" idx="3"/>
          </p:nvPr>
        </p:nvSpPr>
        <p:spPr/>
        <p:txBody>
          <a:bodyPr/>
          <a:lstStyle/>
          <a:p>
            <a:r>
              <a:rPr lang="en-US" smtClean="0"/>
              <a:t>© 2013 Strategies for Youth, Inc. All Rights Reserved.</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b="1" smtClean="0"/>
              <a:t>Tactics for Working with Youth</a:t>
            </a:r>
            <a:endParaRPr lang="en-US" b="1" dirty="0"/>
          </a:p>
        </p:txBody>
      </p:sp>
      <p:sp>
        <p:nvSpPr>
          <p:cNvPr id="7" name="Content Placeholder 6"/>
          <p:cNvSpPr>
            <a:spLocks noGrp="1"/>
          </p:cNvSpPr>
          <p:nvPr>
            <p:ph idx="1"/>
          </p:nvPr>
        </p:nvSpPr>
        <p:spPr/>
        <p:txBody>
          <a:bodyPr>
            <a:normAutofit fontScale="92500" lnSpcReduction="10000"/>
          </a:bodyPr>
          <a:lstStyle/>
          <a:p>
            <a:pPr algn="ctr">
              <a:buNone/>
            </a:pPr>
            <a:endParaRPr lang="en-US" sz="4000" b="1" dirty="0" smtClean="0"/>
          </a:p>
          <a:p>
            <a:pPr algn="ctr">
              <a:buNone/>
            </a:pPr>
            <a:r>
              <a:rPr lang="en-US" sz="4000" b="1" dirty="0" smtClean="0">
                <a:solidFill>
                  <a:srgbClr val="FF0000"/>
                </a:solidFill>
              </a:rPr>
              <a:t>#2</a:t>
            </a:r>
          </a:p>
          <a:p>
            <a:pPr algn="ctr">
              <a:buNone/>
            </a:pPr>
            <a:r>
              <a:rPr lang="en-US" sz="4000" b="1" dirty="0" smtClean="0"/>
              <a:t>SAC:</a:t>
            </a:r>
          </a:p>
          <a:p>
            <a:pPr algn="ctr">
              <a:buNone/>
            </a:pPr>
            <a:r>
              <a:rPr lang="en-US" sz="4000" b="1" dirty="0" smtClean="0"/>
              <a:t>Situation</a:t>
            </a:r>
          </a:p>
          <a:p>
            <a:pPr algn="ctr">
              <a:buNone/>
            </a:pPr>
            <a:r>
              <a:rPr lang="en-US" sz="4000" b="1" dirty="0" smtClean="0"/>
              <a:t>Alternatives</a:t>
            </a:r>
          </a:p>
          <a:p>
            <a:pPr algn="ctr">
              <a:buNone/>
            </a:pPr>
            <a:r>
              <a:rPr lang="en-US" sz="4000" b="1" dirty="0" smtClean="0"/>
              <a:t>Consequence</a:t>
            </a:r>
          </a:p>
          <a:p>
            <a:pPr>
              <a:buNone/>
            </a:pPr>
            <a:endParaRPr lang="en-US" dirty="0" smtClean="0"/>
          </a:p>
        </p:txBody>
      </p:sp>
      <p:sp>
        <p:nvSpPr>
          <p:cNvPr id="5" name="Footer Placeholder 4"/>
          <p:cNvSpPr>
            <a:spLocks noGrp="1"/>
          </p:cNvSpPr>
          <p:nvPr>
            <p:ph type="ftr" sz="quarter" idx="3"/>
          </p:nvPr>
        </p:nvSpPr>
        <p:spPr/>
        <p:txBody>
          <a:bodyPr/>
          <a:lstStyle/>
          <a:p>
            <a:r>
              <a:rPr lang="en-US" smtClean="0"/>
              <a:t>© 2013 Strategies for Youth, Inc. All Rights Reserved.</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b="1" smtClean="0"/>
              <a:t>Tactics for Working with Youth</a:t>
            </a:r>
            <a:endParaRPr lang="en-US" b="1" dirty="0"/>
          </a:p>
        </p:txBody>
      </p:sp>
      <p:sp>
        <p:nvSpPr>
          <p:cNvPr id="7" name="Content Placeholder 6"/>
          <p:cNvSpPr>
            <a:spLocks noGrp="1"/>
          </p:cNvSpPr>
          <p:nvPr>
            <p:ph idx="1"/>
          </p:nvPr>
        </p:nvSpPr>
        <p:spPr/>
        <p:txBody>
          <a:bodyPr/>
          <a:lstStyle/>
          <a:p>
            <a:pPr algn="ctr">
              <a:buNone/>
            </a:pPr>
            <a:endParaRPr lang="en-US" sz="4000" b="1" dirty="0" smtClean="0"/>
          </a:p>
          <a:p>
            <a:pPr algn="ctr">
              <a:buNone/>
            </a:pPr>
            <a:r>
              <a:rPr lang="en-US" sz="4000" b="1" dirty="0" smtClean="0">
                <a:solidFill>
                  <a:srgbClr val="FF0000"/>
                </a:solidFill>
              </a:rPr>
              <a:t>#3</a:t>
            </a:r>
          </a:p>
          <a:p>
            <a:pPr algn="ctr">
              <a:buNone/>
            </a:pPr>
            <a:r>
              <a:rPr lang="en-US" sz="4000" b="1" dirty="0" smtClean="0"/>
              <a:t>Connect the Dots</a:t>
            </a:r>
          </a:p>
          <a:p>
            <a:pPr algn="ctr">
              <a:buNone/>
            </a:pPr>
            <a:endParaRPr lang="en-US" sz="4000" b="1" dirty="0" smtClean="0"/>
          </a:p>
          <a:p>
            <a:pPr>
              <a:buNone/>
            </a:pPr>
            <a:endParaRPr lang="en-US" dirty="0" smtClean="0"/>
          </a:p>
        </p:txBody>
      </p:sp>
      <p:sp>
        <p:nvSpPr>
          <p:cNvPr id="5" name="Footer Placeholder 4"/>
          <p:cNvSpPr>
            <a:spLocks noGrp="1"/>
          </p:cNvSpPr>
          <p:nvPr>
            <p:ph type="ftr" sz="quarter" idx="3"/>
          </p:nvPr>
        </p:nvSpPr>
        <p:spPr/>
        <p:txBody>
          <a:bodyPr/>
          <a:lstStyle/>
          <a:p>
            <a:r>
              <a:rPr lang="en-US" smtClean="0"/>
              <a:t>© 2013 Strategies for Youth, Inc. All Rights Reserved.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b="1" smtClean="0"/>
              <a:t>Tactics for Working with Youth</a:t>
            </a:r>
            <a:endParaRPr lang="en-US" b="1" dirty="0"/>
          </a:p>
        </p:txBody>
      </p:sp>
      <p:sp>
        <p:nvSpPr>
          <p:cNvPr id="7" name="Content Placeholder 6"/>
          <p:cNvSpPr>
            <a:spLocks noGrp="1"/>
          </p:cNvSpPr>
          <p:nvPr>
            <p:ph idx="1"/>
          </p:nvPr>
        </p:nvSpPr>
        <p:spPr/>
        <p:txBody>
          <a:bodyPr>
            <a:normAutofit fontScale="92500" lnSpcReduction="10000"/>
          </a:bodyPr>
          <a:lstStyle/>
          <a:p>
            <a:pPr algn="ctr">
              <a:buNone/>
            </a:pPr>
            <a:endParaRPr lang="en-US" sz="4000" b="1" dirty="0" smtClean="0"/>
          </a:p>
          <a:p>
            <a:pPr algn="ctr">
              <a:buNone/>
            </a:pPr>
            <a:r>
              <a:rPr lang="en-US" sz="4000" b="1" dirty="0" smtClean="0">
                <a:solidFill>
                  <a:srgbClr val="FF0000"/>
                </a:solidFill>
              </a:rPr>
              <a:t>#4</a:t>
            </a:r>
          </a:p>
          <a:p>
            <a:pPr algn="ctr">
              <a:buNone/>
            </a:pPr>
            <a:r>
              <a:rPr lang="en-US" sz="4000" b="1" dirty="0" smtClean="0"/>
              <a:t>Distraction:</a:t>
            </a:r>
          </a:p>
          <a:p>
            <a:pPr algn="ctr">
              <a:buNone/>
            </a:pPr>
            <a:r>
              <a:rPr lang="en-US" sz="4000" b="1" dirty="0" smtClean="0"/>
              <a:t>Is that a bird?</a:t>
            </a:r>
          </a:p>
          <a:p>
            <a:pPr algn="ctr">
              <a:buNone/>
            </a:pPr>
            <a:r>
              <a:rPr lang="en-US" sz="4000" b="1" dirty="0" smtClean="0"/>
              <a:t>Is it hot in here?</a:t>
            </a:r>
          </a:p>
          <a:p>
            <a:pPr algn="ctr">
              <a:buNone/>
            </a:pPr>
            <a:r>
              <a:rPr lang="en-US" sz="4000" b="1" dirty="0" smtClean="0"/>
              <a:t>Do you smell that?</a:t>
            </a:r>
          </a:p>
          <a:p>
            <a:pPr>
              <a:buNone/>
            </a:pPr>
            <a:endParaRPr lang="en-US" dirty="0" smtClean="0"/>
          </a:p>
        </p:txBody>
      </p:sp>
      <p:sp>
        <p:nvSpPr>
          <p:cNvPr id="5" name="Footer Placeholder 4"/>
          <p:cNvSpPr>
            <a:spLocks noGrp="1"/>
          </p:cNvSpPr>
          <p:nvPr>
            <p:ph type="ftr" sz="quarter" idx="3"/>
          </p:nvPr>
        </p:nvSpPr>
        <p:spPr/>
        <p:txBody>
          <a:bodyPr/>
          <a:lstStyle/>
          <a:p>
            <a:r>
              <a:rPr lang="en-US" smtClean="0"/>
              <a:t>© 2013 Strategies for Youth, Inc. All Rights Reserved.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b="1" smtClean="0"/>
              <a:t>Tactics for Working with Youth</a:t>
            </a:r>
            <a:endParaRPr lang="en-US" b="1" dirty="0"/>
          </a:p>
        </p:txBody>
      </p:sp>
      <p:sp>
        <p:nvSpPr>
          <p:cNvPr id="7" name="Content Placeholder 6"/>
          <p:cNvSpPr>
            <a:spLocks noGrp="1"/>
          </p:cNvSpPr>
          <p:nvPr>
            <p:ph idx="1"/>
          </p:nvPr>
        </p:nvSpPr>
        <p:spPr/>
        <p:txBody>
          <a:bodyPr>
            <a:normAutofit fontScale="92500" lnSpcReduction="10000"/>
          </a:bodyPr>
          <a:lstStyle/>
          <a:p>
            <a:pPr algn="ctr">
              <a:buNone/>
            </a:pPr>
            <a:endParaRPr lang="en-US" sz="4000" b="1" dirty="0" smtClean="0"/>
          </a:p>
          <a:p>
            <a:pPr algn="ctr">
              <a:buNone/>
            </a:pPr>
            <a:r>
              <a:rPr lang="en-US" sz="4000" b="1" dirty="0" smtClean="0">
                <a:solidFill>
                  <a:srgbClr val="FF0000"/>
                </a:solidFill>
              </a:rPr>
              <a:t>#5</a:t>
            </a:r>
          </a:p>
          <a:p>
            <a:pPr algn="ctr">
              <a:buNone/>
            </a:pPr>
            <a:r>
              <a:rPr lang="en-US" sz="4000" b="1" dirty="0" smtClean="0"/>
              <a:t>Help them Re-Self-Regulate:</a:t>
            </a:r>
          </a:p>
          <a:p>
            <a:pPr algn="ctr"/>
            <a:r>
              <a:rPr lang="en-US" sz="4000" b="1" dirty="0" smtClean="0"/>
              <a:t>Don’t escalate with them</a:t>
            </a:r>
          </a:p>
          <a:p>
            <a:pPr algn="ctr"/>
            <a:r>
              <a:rPr lang="en-US" sz="4000" b="1" dirty="0" smtClean="0"/>
              <a:t>CCC</a:t>
            </a:r>
          </a:p>
          <a:p>
            <a:pPr algn="ctr"/>
            <a:r>
              <a:rPr lang="en-US" sz="4000" b="1" dirty="0" smtClean="0"/>
              <a:t>Breathing</a:t>
            </a:r>
          </a:p>
          <a:p>
            <a:pPr algn="ctr"/>
            <a:endParaRPr lang="en-US" sz="4000" b="1" dirty="0" smtClean="0"/>
          </a:p>
          <a:p>
            <a:pPr>
              <a:buNone/>
            </a:pPr>
            <a:endParaRPr lang="en-US" dirty="0" smtClean="0"/>
          </a:p>
        </p:txBody>
      </p:sp>
      <p:sp>
        <p:nvSpPr>
          <p:cNvPr id="5" name="Footer Placeholder 4"/>
          <p:cNvSpPr>
            <a:spLocks noGrp="1"/>
          </p:cNvSpPr>
          <p:nvPr>
            <p:ph type="ftr" sz="quarter" idx="3"/>
          </p:nvPr>
        </p:nvSpPr>
        <p:spPr/>
        <p:txBody>
          <a:bodyPr/>
          <a:lstStyle/>
          <a:p>
            <a:r>
              <a:rPr lang="en-US" smtClean="0"/>
              <a:t>© 2013 Strategies for Youth, Inc. All Rights Reserved.</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rustration_Relief.png"/>
          <p:cNvPicPr>
            <a:picLocks noGrp="1" noChangeAspect="1"/>
          </p:cNvPicPr>
          <p:nvPr>
            <p:ph sz="half" idx="4294967295"/>
          </p:nvPr>
        </p:nvPicPr>
        <p:blipFill>
          <a:blip r:embed="rId2"/>
          <a:srcRect l="-12498" r="-12498"/>
          <a:stretch>
            <a:fillRect/>
          </a:stretch>
        </p:blipFill>
        <p:spPr>
          <a:xfrm>
            <a:off x="2362200" y="1524001"/>
            <a:ext cx="4038600" cy="38862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EXPLAIN IT!  TALK ABOUT IT!</a:t>
            </a:r>
            <a:endParaRPr lang="en-US" dirty="0"/>
          </a:p>
        </p:txBody>
      </p:sp>
      <p:sp>
        <p:nvSpPr>
          <p:cNvPr id="4" name="Content Placeholder 3"/>
          <p:cNvSpPr>
            <a:spLocks noGrp="1"/>
          </p:cNvSpPr>
          <p:nvPr>
            <p:ph sz="half" idx="1"/>
          </p:nvPr>
        </p:nvSpPr>
        <p:spPr/>
        <p:txBody>
          <a:bodyPr>
            <a:normAutofit/>
          </a:bodyPr>
          <a:lstStyle/>
          <a:p>
            <a:r>
              <a:rPr lang="en-US" dirty="0" smtClean="0"/>
              <a:t>Make assumptions clear</a:t>
            </a:r>
          </a:p>
          <a:p>
            <a:r>
              <a:rPr lang="en-US" dirty="0" smtClean="0"/>
              <a:t>Model ways students should address anticipated disputes</a:t>
            </a:r>
          </a:p>
          <a:p>
            <a:r>
              <a:rPr lang="en-US" dirty="0" smtClean="0"/>
              <a:t>Connect the dots</a:t>
            </a:r>
            <a:endParaRPr lang="en-US" dirty="0"/>
          </a:p>
        </p:txBody>
      </p:sp>
      <p:pic>
        <p:nvPicPr>
          <p:cNvPr id="8" name="Content Placeholder 7" descr="JJJ - Mass. Main Page - 2012.png"/>
          <p:cNvPicPr>
            <a:picLocks noGrp="1" noChangeAspect="1"/>
          </p:cNvPicPr>
          <p:nvPr>
            <p:ph sz="half" idx="2"/>
          </p:nvPr>
        </p:nvPicPr>
        <p:blipFill>
          <a:blip r:embed="rId2"/>
          <a:srcRect t="-19114" b="-19114"/>
          <a:stretch>
            <a:fillRect/>
          </a:stretch>
        </p:blipFill>
        <p:spPr/>
      </p:pic>
      <p:sp>
        <p:nvSpPr>
          <p:cNvPr id="7" name="Footer Placeholder 6"/>
          <p:cNvSpPr>
            <a:spLocks noGrp="1"/>
          </p:cNvSpPr>
          <p:nvPr>
            <p:ph type="ftr" sz="quarter" idx="3"/>
          </p:nvPr>
        </p:nvSpPr>
        <p:spPr/>
        <p:txBody>
          <a:bodyPr/>
          <a:lstStyle/>
          <a:p>
            <a:r>
              <a:rPr lang="en-US" smtClean="0"/>
              <a:t>© 2013 Strategies for Youth, Inc. All Rights Reserved.</a:t>
            </a:r>
            <a:endParaRPr lang="en-US" dirty="0"/>
          </a:p>
        </p:txBody>
      </p:sp>
      <p:sp>
        <p:nvSpPr>
          <p:cNvPr id="10" name="Text Placeholder 9"/>
          <p:cNvSpPr>
            <a:spLocks noGrp="1"/>
          </p:cNvSpPr>
          <p:nvPr>
            <p:ph type="body" sz="quarter" idx="4294967295"/>
          </p:nvPr>
        </p:nvSpPr>
        <p:spPr>
          <a:xfrm>
            <a:off x="5102225" y="2209800"/>
            <a:ext cx="4041775" cy="457200"/>
          </a:xfrm>
        </p:spPr>
        <p:txBody>
          <a:bodyPr>
            <a:normAutofit fontScale="70000" lnSpcReduction="20000"/>
          </a:bodyPr>
          <a:lstStyle/>
          <a:p>
            <a:r>
              <a:rPr lang="en-US" i="1" dirty="0" smtClean="0"/>
              <a:t>Juvenile Justice Jeopardy </a:t>
            </a:r>
            <a:endParaRPr lang="en-US"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smtClean="0">
                <a:solidFill>
                  <a:srgbClr val="000000"/>
                </a:solidFill>
              </a:rPr>
              <a:t>In-Service Police Training</a:t>
            </a:r>
            <a:endParaRPr lang="en-US" b="1" dirty="0">
              <a:solidFill>
                <a:srgbClr val="000000"/>
              </a:solidFill>
            </a:endParaRPr>
          </a:p>
        </p:txBody>
      </p:sp>
      <p:sp>
        <p:nvSpPr>
          <p:cNvPr id="7" name="Content Placeholder 6"/>
          <p:cNvSpPr>
            <a:spLocks noGrp="1"/>
          </p:cNvSpPr>
          <p:nvPr>
            <p:ph sz="half" idx="1"/>
          </p:nvPr>
        </p:nvSpPr>
        <p:spPr/>
        <p:txBody>
          <a:bodyPr>
            <a:normAutofit fontScale="77500" lnSpcReduction="20000"/>
          </a:bodyPr>
          <a:lstStyle/>
          <a:p>
            <a:pPr>
              <a:buNone/>
            </a:pPr>
            <a:r>
              <a:rPr lang="en-US" b="1" dirty="0" smtClean="0">
                <a:solidFill>
                  <a:srgbClr val="000000"/>
                </a:solidFill>
              </a:rPr>
              <a:t>IACP 2011 Juvenile Justice </a:t>
            </a:r>
          </a:p>
          <a:p>
            <a:pPr>
              <a:buNone/>
            </a:pPr>
            <a:r>
              <a:rPr lang="en-US" b="1" dirty="0" smtClean="0">
                <a:solidFill>
                  <a:srgbClr val="000000"/>
                </a:solidFill>
              </a:rPr>
              <a:t>Training Needs Survey of </a:t>
            </a:r>
          </a:p>
          <a:p>
            <a:pPr>
              <a:buNone/>
            </a:pPr>
            <a:r>
              <a:rPr lang="en-US" b="1" dirty="0" smtClean="0">
                <a:solidFill>
                  <a:srgbClr val="000000"/>
                </a:solidFill>
              </a:rPr>
              <a:t>Chiefs</a:t>
            </a:r>
            <a:r>
              <a:rPr lang="en-US" dirty="0" smtClean="0">
                <a:solidFill>
                  <a:srgbClr val="000000"/>
                </a:solidFill>
              </a:rPr>
              <a:t>:</a:t>
            </a:r>
          </a:p>
          <a:p>
            <a:r>
              <a:rPr lang="en-US" sz="3097" dirty="0" smtClean="0">
                <a:solidFill>
                  <a:srgbClr val="000000"/>
                </a:solidFill>
              </a:rPr>
              <a:t>No training after academy,</a:t>
            </a:r>
          </a:p>
          <a:p>
            <a:r>
              <a:rPr lang="en-US" sz="3097" dirty="0" smtClean="0">
                <a:solidFill>
                  <a:srgbClr val="000000"/>
                </a:solidFill>
              </a:rPr>
              <a:t>No requirement for in-service training,</a:t>
            </a:r>
          </a:p>
          <a:p>
            <a:r>
              <a:rPr lang="en-US" sz="3097" dirty="0" smtClean="0">
                <a:solidFill>
                  <a:srgbClr val="000000"/>
                </a:solidFill>
              </a:rPr>
              <a:t>No in-service training in juvenile justice for 5 years or &gt; due to lack of funding</a:t>
            </a:r>
            <a:r>
              <a:rPr lang="en-US" dirty="0" smtClean="0">
                <a:solidFill>
                  <a:srgbClr val="3B10DA"/>
                </a:solidFill>
              </a:rPr>
              <a:t>.</a:t>
            </a:r>
          </a:p>
          <a:p>
            <a:endParaRPr lang="en-US" dirty="0" smtClean="0"/>
          </a:p>
          <a:p>
            <a:pPr>
              <a:buNone/>
            </a:pPr>
            <a:endParaRPr lang="en-US" dirty="0"/>
          </a:p>
        </p:txBody>
      </p:sp>
      <p:pic>
        <p:nvPicPr>
          <p:cNvPr id="9" name="Content Placeholder 8" descr="images.jpeg"/>
          <p:cNvPicPr>
            <a:picLocks noGrp="1" noChangeAspect="1"/>
          </p:cNvPicPr>
          <p:nvPr>
            <p:ph sz="half" idx="2"/>
          </p:nvPr>
        </p:nvPicPr>
        <p:blipFill>
          <a:blip r:embed="rId2"/>
          <a:srcRect l="-1561" r="-1561"/>
          <a:stretch>
            <a:fillRect/>
          </a:stretch>
        </p:blipFill>
        <p:spPr/>
      </p:pic>
      <p:sp>
        <p:nvSpPr>
          <p:cNvPr id="5" name="Footer Placeholder 4"/>
          <p:cNvSpPr>
            <a:spLocks noGrp="1"/>
          </p:cNvSpPr>
          <p:nvPr>
            <p:ph type="ftr" sz="quarter" idx="3"/>
          </p:nvPr>
        </p:nvSpPr>
        <p:spPr>
          <a:prstGeom prst="rect">
            <a:avLst/>
          </a:prstGeom>
        </p:spPr>
        <p:txBody>
          <a:bodyPr/>
          <a:lstStyle/>
          <a:p>
            <a:r>
              <a:rPr lang="en-US" smtClean="0"/>
              <a:t>© 2010 Strategies for Youth, Inc. All Rights Reserved.</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smtClean="0"/>
          </a:p>
          <a:p>
            <a:endParaRPr lang="en-US" dirty="0" smtClean="0"/>
          </a:p>
          <a:p>
            <a:pPr>
              <a:buNone/>
            </a:pPr>
            <a:r>
              <a:rPr lang="en-US" dirty="0" smtClean="0"/>
              <a:t>And if that’s not enough of a reason, </a:t>
            </a:r>
          </a:p>
          <a:p>
            <a:pPr>
              <a:buNone/>
            </a:pPr>
            <a:r>
              <a:rPr lang="en-US" dirty="0" smtClean="0"/>
              <a:t>consider this: </a:t>
            </a:r>
          </a:p>
        </p:txBody>
      </p:sp>
      <p:sp>
        <p:nvSpPr>
          <p:cNvPr id="5" name="Footer Placeholder 4"/>
          <p:cNvSpPr>
            <a:spLocks noGrp="1"/>
          </p:cNvSpPr>
          <p:nvPr>
            <p:ph type="ftr" sz="quarter" idx="3"/>
          </p:nvPr>
        </p:nvSpPr>
        <p:spPr>
          <a:prstGeom prst="rect">
            <a:avLst/>
          </a:prstGeom>
        </p:spPr>
        <p:txBody>
          <a:bodyPr/>
          <a:lstStyle/>
          <a:p>
            <a:r>
              <a:rPr lang="en-US" smtClean="0"/>
              <a:t>© 2013 Strategies for Youth, Inc. All Rights Reserved.</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Costs</a:t>
            </a:r>
            <a:endParaRPr lang="en-US" b="1" dirty="0"/>
          </a:p>
        </p:txBody>
      </p:sp>
      <p:sp>
        <p:nvSpPr>
          <p:cNvPr id="8" name="Content Placeholder 7"/>
          <p:cNvSpPr>
            <a:spLocks noGrp="1"/>
          </p:cNvSpPr>
          <p:nvPr>
            <p:ph sz="half" idx="1"/>
          </p:nvPr>
        </p:nvSpPr>
        <p:spPr/>
        <p:txBody>
          <a:bodyPr>
            <a:normAutofit/>
          </a:bodyPr>
          <a:lstStyle/>
          <a:p>
            <a:r>
              <a:rPr lang="en-US" dirty="0" smtClean="0"/>
              <a:t>Pressure to reduce use of detention and incarceration</a:t>
            </a:r>
          </a:p>
          <a:p>
            <a:r>
              <a:rPr lang="en-US" dirty="0" smtClean="0"/>
              <a:t>Fewer law enforcement resources</a:t>
            </a:r>
          </a:p>
          <a:p>
            <a:pPr lvl="1">
              <a:lnSpc>
                <a:spcPct val="90000"/>
              </a:lnSpc>
              <a:defRPr/>
            </a:pPr>
            <a:r>
              <a:rPr lang="en-US" dirty="0" smtClean="0"/>
              <a:t>Officers out of service</a:t>
            </a:r>
          </a:p>
          <a:p>
            <a:pPr lvl="1">
              <a:lnSpc>
                <a:spcPct val="90000"/>
              </a:lnSpc>
              <a:defRPr/>
            </a:pPr>
            <a:r>
              <a:rPr lang="en-US" dirty="0" smtClean="0"/>
              <a:t>Court costs/OT</a:t>
            </a:r>
          </a:p>
          <a:p>
            <a:pPr>
              <a:lnSpc>
                <a:spcPct val="90000"/>
              </a:lnSpc>
              <a:buNone/>
              <a:defRPr/>
            </a:pPr>
            <a:endParaRPr lang="en-US" sz="2000" dirty="0" smtClean="0"/>
          </a:p>
          <a:p>
            <a:endParaRPr lang="en-US" dirty="0" smtClean="0"/>
          </a:p>
        </p:txBody>
      </p:sp>
      <p:sp>
        <p:nvSpPr>
          <p:cNvPr id="19" name="Content Placeholder 18"/>
          <p:cNvSpPr>
            <a:spLocks noGrp="1"/>
          </p:cNvSpPr>
          <p:nvPr>
            <p:ph sz="half" idx="2"/>
          </p:nvPr>
        </p:nvSpPr>
        <p:spPr/>
        <p:txBody>
          <a:bodyPr>
            <a:normAutofit/>
          </a:bodyPr>
          <a:lstStyle/>
          <a:p>
            <a:endParaRPr lang="en-US" dirty="0"/>
          </a:p>
        </p:txBody>
      </p:sp>
      <p:sp>
        <p:nvSpPr>
          <p:cNvPr id="4" name="Footer Placeholder 3"/>
          <p:cNvSpPr>
            <a:spLocks noGrp="1"/>
          </p:cNvSpPr>
          <p:nvPr>
            <p:ph type="ftr" sz="quarter" idx="3"/>
          </p:nvPr>
        </p:nvSpPr>
        <p:spPr/>
        <p:txBody>
          <a:bodyPr/>
          <a:lstStyle/>
          <a:p>
            <a:r>
              <a:rPr lang="en-US" smtClean="0"/>
              <a:t>© 2013 Strategies for Youth, Inc. All Rights Reserved.</a:t>
            </a:r>
            <a:endParaRPr lang="en-US" dirty="0"/>
          </a:p>
        </p:txBody>
      </p:sp>
      <p:pic>
        <p:nvPicPr>
          <p:cNvPr id="21" name="Picture 20"/>
          <p:cNvPicPr>
            <a:picLocks noChangeAspect="1"/>
          </p:cNvPicPr>
          <p:nvPr/>
        </p:nvPicPr>
        <p:blipFill>
          <a:blip r:embed="rId2"/>
          <a:srcRect/>
          <a:stretch>
            <a:fillRect/>
          </a:stretch>
        </p:blipFill>
        <p:spPr bwMode="auto">
          <a:xfrm>
            <a:off x="4648200" y="2286000"/>
            <a:ext cx="3962400" cy="40386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algn="ctr"/>
            <a:r>
              <a:rPr lang="en-US" b="1" dirty="0" smtClean="0"/>
              <a:t>Risk Management</a:t>
            </a:r>
          </a:p>
        </p:txBody>
      </p:sp>
      <p:sp>
        <p:nvSpPr>
          <p:cNvPr id="10" name="Content Placeholder 9"/>
          <p:cNvSpPr>
            <a:spLocks noGrp="1"/>
          </p:cNvSpPr>
          <p:nvPr>
            <p:ph sz="half" idx="1"/>
          </p:nvPr>
        </p:nvSpPr>
        <p:spPr/>
        <p:txBody>
          <a:bodyPr>
            <a:normAutofit/>
          </a:bodyPr>
          <a:lstStyle/>
          <a:p>
            <a:r>
              <a:rPr lang="en-US" dirty="0" smtClean="0"/>
              <a:t>Media coverage</a:t>
            </a:r>
          </a:p>
          <a:p>
            <a:r>
              <a:rPr lang="en-US" dirty="0" smtClean="0"/>
              <a:t>Legal Challenges &amp; Costs:</a:t>
            </a:r>
          </a:p>
          <a:p>
            <a:pPr lvl="1"/>
            <a:r>
              <a:rPr lang="en-US" dirty="0" smtClean="0"/>
              <a:t>Legal fees</a:t>
            </a:r>
          </a:p>
          <a:p>
            <a:pPr lvl="1"/>
            <a:r>
              <a:rPr lang="en-US" dirty="0" smtClean="0"/>
              <a:t>Department legitimacy</a:t>
            </a:r>
          </a:p>
          <a:p>
            <a:pPr lvl="1"/>
            <a:r>
              <a:rPr lang="en-US" dirty="0" smtClean="0"/>
              <a:t>Community relations</a:t>
            </a:r>
          </a:p>
          <a:p>
            <a:pPr lvl="1"/>
            <a:r>
              <a:rPr lang="en-US" dirty="0" smtClean="0"/>
              <a:t>Morale</a:t>
            </a:r>
          </a:p>
          <a:p>
            <a:endParaRPr lang="en-US" dirty="0"/>
          </a:p>
        </p:txBody>
      </p:sp>
      <p:sp>
        <p:nvSpPr>
          <p:cNvPr id="11" name="Content Placeholder 10"/>
          <p:cNvSpPr>
            <a:spLocks noGrp="1"/>
          </p:cNvSpPr>
          <p:nvPr>
            <p:ph sz="half" idx="2"/>
          </p:nvPr>
        </p:nvSpPr>
        <p:spPr/>
        <p:txBody>
          <a:bodyPr>
            <a:normAutofit/>
          </a:bodyPr>
          <a:lstStyle/>
          <a:p>
            <a:endParaRPr lang="en-US"/>
          </a:p>
        </p:txBody>
      </p:sp>
      <p:pic>
        <p:nvPicPr>
          <p:cNvPr id="39941" name="Picture 12"/>
          <p:cNvPicPr>
            <a:picLocks noChangeAspect="1"/>
          </p:cNvPicPr>
          <p:nvPr/>
        </p:nvPicPr>
        <p:blipFill>
          <a:blip r:embed="rId3"/>
          <a:srcRect/>
          <a:stretch>
            <a:fillRect/>
          </a:stretch>
        </p:blipFill>
        <p:spPr bwMode="auto">
          <a:xfrm>
            <a:off x="4724400" y="2133600"/>
            <a:ext cx="38100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normAutofit/>
          </a:bodyPr>
          <a:lstStyle/>
          <a:p>
            <a:pPr algn="ctr" eaLnBrk="1" hangingPunct="1">
              <a:defRPr/>
            </a:pPr>
            <a:r>
              <a:rPr lang="en-US" b="1" dirty="0" smtClean="0">
                <a:solidFill>
                  <a:srgbClr val="000000"/>
                </a:solidFill>
                <a:ea typeface="ＭＳ Ｐゴシック" pitchFamily="-65" charset="-128"/>
                <a:cs typeface="ＭＳ Ｐゴシック" pitchFamily="-65" charset="-128"/>
              </a:rPr>
              <a:t>Legitimacy of Law Enforcement  </a:t>
            </a:r>
            <a:endParaRPr lang="en-US" dirty="0" smtClean="0">
              <a:solidFill>
                <a:srgbClr val="000000"/>
              </a:solidFill>
              <a:ea typeface="ＭＳ Ｐゴシック" pitchFamily="-65" charset="-128"/>
              <a:cs typeface="ＭＳ Ｐゴシック" pitchFamily="-65" charset="-128"/>
            </a:endParaRPr>
          </a:p>
        </p:txBody>
      </p:sp>
      <p:pic>
        <p:nvPicPr>
          <p:cNvPr id="6" name="Content Placeholder 5" descr="16772825-abstract-word-cloud-for-legitimacy-with-related-tags-and-terms.jpg"/>
          <p:cNvPicPr>
            <a:picLocks noGrp="1" noChangeAspect="1"/>
          </p:cNvPicPr>
          <p:nvPr>
            <p:ph sz="half" idx="1"/>
          </p:nvPr>
        </p:nvPicPr>
        <p:blipFill>
          <a:blip r:embed="rId3"/>
          <a:srcRect t="-4305" b="-4305"/>
          <a:stretch>
            <a:fillRect/>
          </a:stretch>
        </p:blipFill>
        <p:spPr>
          <a:xfrm>
            <a:off x="457200" y="2255837"/>
            <a:ext cx="4038600" cy="3916363"/>
          </a:xfrm>
        </p:spPr>
      </p:pic>
      <p:sp>
        <p:nvSpPr>
          <p:cNvPr id="7" name="Content Placeholder 6"/>
          <p:cNvSpPr>
            <a:spLocks noGrp="1"/>
          </p:cNvSpPr>
          <p:nvPr>
            <p:ph sz="half" idx="2"/>
          </p:nvPr>
        </p:nvSpPr>
        <p:spPr/>
        <p:txBody>
          <a:bodyPr>
            <a:normAutofit/>
          </a:bodyPr>
          <a:lstStyle/>
          <a:p>
            <a:r>
              <a:rPr lang="en-US" dirty="0" smtClean="0"/>
              <a:t>Positive Socialization of youth to relations with authority</a:t>
            </a:r>
          </a:p>
          <a:p>
            <a:pPr>
              <a:lnSpc>
                <a:spcPct val="90000"/>
              </a:lnSpc>
              <a:defRPr/>
            </a:pPr>
            <a:r>
              <a:rPr lang="en-US" dirty="0" smtClean="0">
                <a:solidFill>
                  <a:srgbClr val="000000"/>
                </a:solidFill>
              </a:rPr>
              <a:t>Hold your fire!</a:t>
            </a:r>
          </a:p>
          <a:p>
            <a:pPr>
              <a:lnSpc>
                <a:spcPct val="90000"/>
              </a:lnSpc>
              <a:defRPr/>
            </a:pPr>
            <a:r>
              <a:rPr lang="en-US" dirty="0" smtClean="0">
                <a:solidFill>
                  <a:srgbClr val="000000"/>
                </a:solidFill>
              </a:rPr>
              <a:t>Don’t dilute police authority </a:t>
            </a:r>
          </a:p>
          <a:p>
            <a:pPr>
              <a:lnSpc>
                <a:spcPct val="90000"/>
              </a:lnSpc>
              <a:defRPr/>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smtClean="0">
                <a:solidFill>
                  <a:srgbClr val="000000"/>
                </a:solidFill>
              </a:rPr>
              <a:t>Academy Recruit Training  </a:t>
            </a:r>
            <a:endParaRPr lang="en-US" b="1" dirty="0">
              <a:solidFill>
                <a:srgbClr val="000000"/>
              </a:solidFill>
            </a:endParaRPr>
          </a:p>
        </p:txBody>
      </p:sp>
      <p:sp>
        <p:nvSpPr>
          <p:cNvPr id="7" name="Content Placeholder 6"/>
          <p:cNvSpPr>
            <a:spLocks noGrp="1"/>
          </p:cNvSpPr>
          <p:nvPr>
            <p:ph sz="half" idx="1"/>
          </p:nvPr>
        </p:nvSpPr>
        <p:spPr/>
        <p:txBody>
          <a:bodyPr>
            <a:normAutofit fontScale="77500" lnSpcReduction="20000"/>
          </a:bodyPr>
          <a:lstStyle/>
          <a:p>
            <a:pPr>
              <a:buNone/>
            </a:pPr>
            <a:r>
              <a:rPr lang="en-US" b="1" dirty="0" smtClean="0">
                <a:solidFill>
                  <a:srgbClr val="000000"/>
                </a:solidFill>
              </a:rPr>
              <a:t>SFY Study of Police Officer</a:t>
            </a:r>
          </a:p>
          <a:p>
            <a:pPr>
              <a:buNone/>
            </a:pPr>
            <a:r>
              <a:rPr lang="en-US" b="1" dirty="0" smtClean="0">
                <a:solidFill>
                  <a:srgbClr val="000000"/>
                </a:solidFill>
              </a:rPr>
              <a:t>Standards &amp; Training (POST)</a:t>
            </a:r>
          </a:p>
          <a:p>
            <a:pPr>
              <a:buNone/>
            </a:pPr>
            <a:r>
              <a:rPr lang="en-US" b="1" dirty="0" smtClean="0">
                <a:solidFill>
                  <a:srgbClr val="000000"/>
                </a:solidFill>
              </a:rPr>
              <a:t>Curriculum 2013:</a:t>
            </a:r>
          </a:p>
          <a:p>
            <a:r>
              <a:rPr lang="en-US" sz="3097" dirty="0" smtClean="0">
                <a:solidFill>
                  <a:srgbClr val="000000"/>
                </a:solidFill>
              </a:rPr>
              <a:t>Average duration is 6 hours,</a:t>
            </a:r>
          </a:p>
          <a:p>
            <a:r>
              <a:rPr lang="en-US" sz="3097" dirty="0" smtClean="0">
                <a:solidFill>
                  <a:srgbClr val="000000"/>
                </a:solidFill>
              </a:rPr>
              <a:t>90 to 95% of curricula is legal; not always updated,</a:t>
            </a:r>
          </a:p>
          <a:p>
            <a:r>
              <a:rPr lang="en-US" sz="3097" dirty="0" smtClean="0">
                <a:solidFill>
                  <a:srgbClr val="000000"/>
                </a:solidFill>
              </a:rPr>
              <a:t>Most state provide no training on youths’ developmental and mental health issues</a:t>
            </a:r>
            <a:r>
              <a:rPr lang="en-US" dirty="0" smtClean="0">
                <a:solidFill>
                  <a:srgbClr val="000000"/>
                </a:solidFill>
              </a:rPr>
              <a:t>.</a:t>
            </a:r>
            <a:endParaRPr lang="en-US" dirty="0">
              <a:solidFill>
                <a:srgbClr val="000000"/>
              </a:solidFill>
            </a:endParaRPr>
          </a:p>
        </p:txBody>
      </p:sp>
      <p:pic>
        <p:nvPicPr>
          <p:cNvPr id="9" name="Content Placeholder 8" descr="sideshow-img-report.jpg"/>
          <p:cNvPicPr>
            <a:picLocks noGrp="1" noChangeAspect="1"/>
          </p:cNvPicPr>
          <p:nvPr>
            <p:ph sz="half" idx="2"/>
          </p:nvPr>
        </p:nvPicPr>
        <p:blipFill>
          <a:blip r:embed="rId2"/>
          <a:srcRect t="-30306" b="-30306"/>
          <a:stretch>
            <a:fillRect/>
          </a:stretch>
        </p:blipFill>
        <p:spPr/>
      </p:pic>
      <p:sp>
        <p:nvSpPr>
          <p:cNvPr id="5" name="Footer Placeholder 4"/>
          <p:cNvSpPr>
            <a:spLocks noGrp="1"/>
          </p:cNvSpPr>
          <p:nvPr>
            <p:ph type="ftr" sz="quarter" idx="3"/>
          </p:nvPr>
        </p:nvSpPr>
        <p:spPr>
          <a:prstGeom prst="rect">
            <a:avLst/>
          </a:prstGeom>
        </p:spPr>
        <p:txBody>
          <a:bodyPr/>
          <a:lstStyle/>
          <a:p>
            <a:r>
              <a:rPr lang="en-US" smtClean="0"/>
              <a:t>© 2010 Strategies for Youth, Inc. All Rights Reserved.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Why Do Police Need This Information?</a:t>
            </a:r>
            <a:endParaRPr lang="en-US" b="1" dirty="0"/>
          </a:p>
        </p:txBody>
      </p:sp>
      <p:pic>
        <p:nvPicPr>
          <p:cNvPr id="6" name="Content Placeholder 5" descr="Unknown copy 2.jpeg"/>
          <p:cNvPicPr>
            <a:picLocks noGrp="1" noChangeAspect="1"/>
          </p:cNvPicPr>
          <p:nvPr>
            <p:ph sz="half" idx="1"/>
          </p:nvPr>
        </p:nvPicPr>
        <p:blipFill>
          <a:blip r:embed="rId2"/>
          <a:srcRect l="-1561" r="-1561"/>
          <a:stretch>
            <a:fillRect/>
          </a:stretch>
        </p:blipFill>
        <p:spPr/>
      </p:pic>
      <p:sp>
        <p:nvSpPr>
          <p:cNvPr id="4" name="Content Placeholder 3"/>
          <p:cNvSpPr>
            <a:spLocks noGrp="1"/>
          </p:cNvSpPr>
          <p:nvPr>
            <p:ph sz="half" idx="2"/>
          </p:nvPr>
        </p:nvSpPr>
        <p:spPr/>
        <p:txBody>
          <a:bodyPr>
            <a:normAutofit fontScale="85000" lnSpcReduction="20000"/>
          </a:bodyPr>
          <a:lstStyle/>
          <a:p>
            <a:pPr>
              <a:buNone/>
            </a:pPr>
            <a:r>
              <a:rPr lang="en-US" dirty="0" smtClean="0">
                <a:solidFill>
                  <a:srgbClr val="000000"/>
                </a:solidFill>
              </a:rPr>
              <a:t>Juvenile developmental </a:t>
            </a:r>
          </a:p>
          <a:p>
            <a:pPr>
              <a:buNone/>
            </a:pPr>
            <a:r>
              <a:rPr lang="en-US" dirty="0" smtClean="0">
                <a:solidFill>
                  <a:srgbClr val="000000"/>
                </a:solidFill>
              </a:rPr>
              <a:t>characteristics such as </a:t>
            </a:r>
          </a:p>
          <a:p>
            <a:pPr>
              <a:buNone/>
            </a:pPr>
            <a:r>
              <a:rPr lang="en-US" dirty="0" smtClean="0">
                <a:ln>
                  <a:solidFill>
                    <a:srgbClr val="FF0000"/>
                  </a:solidFill>
                </a:ln>
                <a:solidFill>
                  <a:srgbClr val="E2212A"/>
                </a:solidFill>
              </a:rPr>
              <a:t>impulsivity, self </a:t>
            </a:r>
          </a:p>
          <a:p>
            <a:pPr>
              <a:buNone/>
            </a:pPr>
            <a:r>
              <a:rPr lang="en-US" dirty="0" smtClean="0">
                <a:ln>
                  <a:solidFill>
                    <a:srgbClr val="FF0000"/>
                  </a:solidFill>
                </a:ln>
                <a:solidFill>
                  <a:srgbClr val="E2212A"/>
                </a:solidFill>
              </a:rPr>
              <a:t>centeredness, and </a:t>
            </a:r>
          </a:p>
          <a:p>
            <a:pPr>
              <a:buNone/>
            </a:pPr>
            <a:r>
              <a:rPr lang="en-US" dirty="0" smtClean="0">
                <a:ln>
                  <a:solidFill>
                    <a:srgbClr val="FF0000"/>
                  </a:solidFill>
                </a:ln>
                <a:solidFill>
                  <a:srgbClr val="E2212A"/>
                </a:solidFill>
              </a:rPr>
              <a:t>resistance to authority</a:t>
            </a:r>
          </a:p>
          <a:p>
            <a:pPr>
              <a:buNone/>
            </a:pPr>
            <a:r>
              <a:rPr lang="en-US" dirty="0" smtClean="0">
                <a:solidFill>
                  <a:srgbClr val="000000"/>
                </a:solidFill>
              </a:rPr>
              <a:t>Increase the chances that </a:t>
            </a:r>
          </a:p>
          <a:p>
            <a:pPr>
              <a:buNone/>
            </a:pPr>
            <a:r>
              <a:rPr lang="en-US" dirty="0" smtClean="0">
                <a:solidFill>
                  <a:srgbClr val="000000"/>
                </a:solidFill>
              </a:rPr>
              <a:t>police-juvenile encounters </a:t>
            </a:r>
          </a:p>
          <a:p>
            <a:pPr>
              <a:buNone/>
            </a:pPr>
            <a:r>
              <a:rPr lang="en-US" dirty="0" smtClean="0">
                <a:solidFill>
                  <a:srgbClr val="000000"/>
                </a:solidFill>
              </a:rPr>
              <a:t>will involve </a:t>
            </a:r>
            <a:r>
              <a:rPr lang="en-US" dirty="0" smtClean="0">
                <a:ln>
                  <a:solidFill>
                    <a:srgbClr val="FF0000"/>
                  </a:solidFill>
                </a:ln>
                <a:solidFill>
                  <a:srgbClr val="E2212A"/>
                </a:solidFill>
              </a:rPr>
              <a:t>conflict, </a:t>
            </a:r>
          </a:p>
          <a:p>
            <a:pPr>
              <a:buNone/>
            </a:pPr>
            <a:r>
              <a:rPr lang="en-US" dirty="0" smtClean="0">
                <a:ln>
                  <a:solidFill>
                    <a:srgbClr val="FF0000"/>
                  </a:solidFill>
                </a:ln>
                <a:solidFill>
                  <a:srgbClr val="E2212A"/>
                </a:solidFill>
              </a:rPr>
              <a:t>disrespect, and </a:t>
            </a:r>
          </a:p>
          <a:p>
            <a:pPr>
              <a:buNone/>
            </a:pPr>
            <a:r>
              <a:rPr lang="en-US" dirty="0" smtClean="0">
                <a:ln>
                  <a:solidFill>
                    <a:srgbClr val="FF0000"/>
                  </a:solidFill>
                </a:ln>
                <a:solidFill>
                  <a:srgbClr val="E2212A"/>
                </a:solidFill>
              </a:rPr>
              <a:t>confrontational behavior.</a:t>
            </a:r>
            <a:endParaRPr lang="en-US" dirty="0" smtClean="0">
              <a:ln>
                <a:solidFill>
                  <a:srgbClr val="FF0000"/>
                </a:solidFill>
              </a:ln>
              <a:solidFill>
                <a:srgbClr val="000000"/>
              </a:solidFill>
            </a:endParaRPr>
          </a:p>
          <a:p>
            <a:pPr>
              <a:buNone/>
            </a:pPr>
            <a:endParaRPr lang="en-US" dirty="0" smtClean="0">
              <a:solidFill>
                <a:srgbClr val="000000"/>
              </a:solidFill>
            </a:endParaRPr>
          </a:p>
          <a:p>
            <a:pPr>
              <a:buNone/>
            </a:pPr>
            <a:endParaRPr lang="en-US" dirty="0">
              <a:solidFill>
                <a:srgbClr val="000000"/>
              </a:solidFill>
            </a:endParaRPr>
          </a:p>
        </p:txBody>
      </p:sp>
      <p:sp>
        <p:nvSpPr>
          <p:cNvPr id="5" name="Footer Placeholder 4"/>
          <p:cNvSpPr>
            <a:spLocks noGrp="1"/>
          </p:cNvSpPr>
          <p:nvPr>
            <p:ph type="ftr" sz="quarter" idx="3"/>
          </p:nvPr>
        </p:nvSpPr>
        <p:spPr/>
        <p:txBody>
          <a:bodyPr/>
          <a:lstStyle/>
          <a:p>
            <a:r>
              <a:rPr lang="en-US" smtClean="0"/>
              <a:t>© 2013 Strategies for Youth, Inc. All Rights Reserved.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Developmental Competence</a:t>
            </a:r>
            <a:endParaRPr lang="en-US" b="1" dirty="0"/>
          </a:p>
        </p:txBody>
      </p:sp>
      <p:sp>
        <p:nvSpPr>
          <p:cNvPr id="6" name="Content Placeholder 5"/>
          <p:cNvSpPr>
            <a:spLocks noGrp="1"/>
          </p:cNvSpPr>
          <p:nvPr>
            <p:ph sz="half" idx="1"/>
          </p:nvPr>
        </p:nvSpPr>
        <p:spPr/>
        <p:txBody>
          <a:bodyPr>
            <a:normAutofit/>
          </a:bodyPr>
          <a:lstStyle/>
          <a:p>
            <a:pPr>
              <a:buNone/>
            </a:pPr>
            <a:r>
              <a:rPr lang="en-US" sz="3200" b="1" dirty="0" smtClean="0"/>
              <a:t>Cannot</a:t>
            </a:r>
            <a:r>
              <a:rPr lang="en-US" sz="3200" dirty="0" smtClean="0"/>
              <a:t> assume </a:t>
            </a:r>
          </a:p>
          <a:p>
            <a:pPr>
              <a:buNone/>
            </a:pPr>
            <a:r>
              <a:rPr lang="en-US" sz="3200" dirty="0" smtClean="0"/>
              <a:t>youth conduct: </a:t>
            </a:r>
          </a:p>
          <a:p>
            <a:r>
              <a:rPr lang="en-US" dirty="0" smtClean="0"/>
              <a:t>Intentional/purposeful </a:t>
            </a:r>
            <a:r>
              <a:rPr lang="en-US" i="1" dirty="0" err="1" smtClean="0"/>
              <a:t>mens</a:t>
            </a:r>
            <a:r>
              <a:rPr lang="en-US" i="1" dirty="0" smtClean="0"/>
              <a:t> </a:t>
            </a:r>
            <a:r>
              <a:rPr lang="en-US" i="1" dirty="0" err="1" smtClean="0"/>
              <a:t>rea</a:t>
            </a:r>
            <a:endParaRPr lang="en-US" i="1" dirty="0" smtClean="0"/>
          </a:p>
          <a:p>
            <a:r>
              <a:rPr lang="en-US" dirty="0" smtClean="0"/>
              <a:t>Results from clarity  about consequences</a:t>
            </a:r>
          </a:p>
          <a:p>
            <a:r>
              <a:rPr lang="en-US" dirty="0" smtClean="0"/>
              <a:t>Self-aware</a:t>
            </a:r>
          </a:p>
          <a:p>
            <a:pPr>
              <a:buNone/>
            </a:pPr>
            <a:endParaRPr lang="en-US" dirty="0" smtClean="0"/>
          </a:p>
        </p:txBody>
      </p:sp>
      <p:sp>
        <p:nvSpPr>
          <p:cNvPr id="4" name="Footer Placeholder 3"/>
          <p:cNvSpPr>
            <a:spLocks noGrp="1"/>
          </p:cNvSpPr>
          <p:nvPr>
            <p:ph type="ftr" sz="quarter" idx="3"/>
          </p:nvPr>
        </p:nvSpPr>
        <p:spPr/>
        <p:txBody>
          <a:bodyPr/>
          <a:lstStyle/>
          <a:p>
            <a:r>
              <a:rPr lang="en-US" smtClean="0"/>
              <a:t>© 2013 Strategies for Youth, Inc. All Rights Reserved.</a:t>
            </a:r>
            <a:endParaRPr lang="en-US" dirty="0"/>
          </a:p>
        </p:txBody>
      </p:sp>
      <p:pic>
        <p:nvPicPr>
          <p:cNvPr id="11" name="Content Placeholder 10" descr="images-3.jpeg"/>
          <p:cNvPicPr>
            <a:picLocks noGrp="1" noChangeAspect="1"/>
          </p:cNvPicPr>
          <p:nvPr>
            <p:ph sz="half" idx="2"/>
          </p:nvPr>
        </p:nvPicPr>
        <p:blipFill>
          <a:blip r:embed="rId2"/>
          <a:srcRect t="-22862" b="-22862"/>
          <a:stretch>
            <a:fillRect/>
          </a:stretch>
        </p:blipFill>
        <p:spPr>
          <a:xfrm>
            <a:off x="4648200" y="2133600"/>
            <a:ext cx="4038600" cy="39163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pPr eaLnBrk="1" hangingPunct="1">
              <a:defRPr/>
            </a:pPr>
            <a:r>
              <a:rPr lang="en-US" b="1" dirty="0" smtClean="0">
                <a:solidFill>
                  <a:srgbClr val="000000"/>
                </a:solidFill>
              </a:rPr>
              <a:t>Developmental Competence</a:t>
            </a:r>
            <a:endParaRPr lang="en-US" b="1" dirty="0">
              <a:solidFill>
                <a:srgbClr val="000000"/>
              </a:solidFill>
              <a:ea typeface="+mj-ea"/>
              <a:cs typeface="+mj-cs"/>
            </a:endParaRPr>
          </a:p>
        </p:txBody>
      </p:sp>
      <p:sp>
        <p:nvSpPr>
          <p:cNvPr id="190467" name="Rectangle 3"/>
          <p:cNvSpPr>
            <a:spLocks noGrp="1" noChangeArrowheads="1"/>
          </p:cNvSpPr>
          <p:nvPr>
            <p:ph sz="half" idx="1"/>
          </p:nvPr>
        </p:nvSpPr>
        <p:spPr/>
        <p:txBody>
          <a:bodyPr>
            <a:normAutofit fontScale="92500"/>
          </a:bodyPr>
          <a:lstStyle/>
          <a:p>
            <a:pPr>
              <a:defRPr/>
            </a:pPr>
            <a:r>
              <a:rPr lang="en-US" b="1" dirty="0" smtClean="0">
                <a:solidFill>
                  <a:srgbClr val="000000"/>
                </a:solidFill>
              </a:rPr>
              <a:t>Universal</a:t>
            </a:r>
            <a:r>
              <a:rPr lang="en-US" dirty="0" smtClean="0">
                <a:solidFill>
                  <a:srgbClr val="000000"/>
                </a:solidFill>
              </a:rPr>
              <a:t> stages of development</a:t>
            </a:r>
          </a:p>
          <a:p>
            <a:pPr>
              <a:defRPr/>
            </a:pPr>
            <a:r>
              <a:rPr lang="en-US" b="1" dirty="0" smtClean="0">
                <a:solidFill>
                  <a:srgbClr val="000000"/>
                </a:solidFill>
              </a:rPr>
              <a:t>Adults &amp; institutions working with children &amp; youth must:</a:t>
            </a:r>
          </a:p>
          <a:p>
            <a:pPr>
              <a:defRPr/>
            </a:pPr>
            <a:r>
              <a:rPr lang="en-US" b="1" dirty="0" smtClean="0">
                <a:solidFill>
                  <a:srgbClr val="000000"/>
                </a:solidFill>
              </a:rPr>
              <a:t>Understand</a:t>
            </a:r>
          </a:p>
          <a:p>
            <a:pPr>
              <a:defRPr/>
            </a:pPr>
            <a:r>
              <a:rPr lang="en-US" b="1" dirty="0" smtClean="0">
                <a:solidFill>
                  <a:srgbClr val="000000"/>
                </a:solidFill>
              </a:rPr>
              <a:t>Apply the Knowledge</a:t>
            </a:r>
          </a:p>
          <a:p>
            <a:pPr>
              <a:defRPr/>
            </a:pPr>
            <a:r>
              <a:rPr lang="en-US" b="1" dirty="0" smtClean="0">
                <a:solidFill>
                  <a:srgbClr val="FF0000"/>
                </a:solidFill>
              </a:rPr>
              <a:t>Adjust Responses</a:t>
            </a:r>
            <a:endParaRPr lang="en-US" sz="2800" b="1" dirty="0" smtClean="0">
              <a:solidFill>
                <a:srgbClr val="FF0000"/>
              </a:solidFill>
            </a:endParaRPr>
          </a:p>
          <a:p>
            <a:pPr eaLnBrk="1" hangingPunct="1">
              <a:buFont typeface="Wingdings" pitchFamily="-111" charset="2"/>
              <a:buBlip>
                <a:blip r:embed="rId3"/>
              </a:buBlip>
              <a:defRPr/>
            </a:pPr>
            <a:endParaRPr lang="en-US" sz="2800" dirty="0">
              <a:solidFill>
                <a:srgbClr val="0000FF"/>
              </a:solidFill>
              <a:ea typeface="+mn-ea"/>
              <a:cs typeface="+mn-cs"/>
            </a:endParaRPr>
          </a:p>
        </p:txBody>
      </p:sp>
      <p:pic>
        <p:nvPicPr>
          <p:cNvPr id="6" name="Content Placeholder 5" descr="images-11.jpeg"/>
          <p:cNvPicPr>
            <a:picLocks noGrp="1" noChangeAspect="1"/>
          </p:cNvPicPr>
          <p:nvPr>
            <p:ph sz="half" idx="2"/>
          </p:nvPr>
        </p:nvPicPr>
        <p:blipFill>
          <a:blip r:embed="rId4" cstate="print"/>
          <a:srcRect l="-1331" r="-1331"/>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ts1.mm.bing.net/th?id=H.4623189684585156&amp;pid=1.7&amp;w=240&amp;h=178&amp;c=7&amp;rs=1"/>
          <p:cNvPicPr>
            <a:picLocks noChangeAspect="1" noChangeArrowheads="1"/>
          </p:cNvPicPr>
          <p:nvPr/>
        </p:nvPicPr>
        <p:blipFill>
          <a:blip r:embed="rId3" cstate="print"/>
          <a:srcRect/>
          <a:stretch>
            <a:fillRect/>
          </a:stretch>
        </p:blipFill>
        <p:spPr bwMode="auto">
          <a:xfrm>
            <a:off x="2059970" y="1752600"/>
            <a:ext cx="5636230" cy="4180207"/>
          </a:xfrm>
          <a:prstGeom prst="rect">
            <a:avLst/>
          </a:prstGeom>
          <a:noFill/>
        </p:spPr>
      </p:pic>
      <p:sp>
        <p:nvSpPr>
          <p:cNvPr id="3" name="TextBox 2"/>
          <p:cNvSpPr txBox="1"/>
          <p:nvPr/>
        </p:nvSpPr>
        <p:spPr>
          <a:xfrm>
            <a:off x="1828801" y="1143000"/>
            <a:ext cx="5943600" cy="461665"/>
          </a:xfrm>
          <a:prstGeom prst="rect">
            <a:avLst/>
          </a:prstGeom>
          <a:solidFill>
            <a:srgbClr val="FF0000"/>
          </a:solidFill>
        </p:spPr>
        <p:txBody>
          <a:bodyPr wrap="square" rtlCol="0">
            <a:spAutoFit/>
          </a:bodyPr>
          <a:lstStyle/>
          <a:p>
            <a:pPr algn="ctr"/>
            <a:r>
              <a:rPr lang="en-US" sz="2400" b="1" dirty="0" smtClean="0"/>
              <a:t>What is  Your Responsibility?</a:t>
            </a:r>
            <a:endParaRPr lang="en-U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2">
      <a:dk1>
        <a:srgbClr val="2F2F2F"/>
      </a:dk1>
      <a:lt1>
        <a:sysClr val="window" lastClr="FFFFFF"/>
      </a:lt1>
      <a:dk2>
        <a:srgbClr val="004182"/>
      </a:dk2>
      <a:lt2>
        <a:srgbClr val="F0EFEC"/>
      </a:lt2>
      <a:accent1>
        <a:srgbClr val="004182"/>
      </a:accent1>
      <a:accent2>
        <a:srgbClr val="EFA017"/>
      </a:accent2>
      <a:accent3>
        <a:srgbClr val="026CB6"/>
      </a:accent3>
      <a:accent4>
        <a:srgbClr val="F78E1E"/>
      </a:accent4>
      <a:accent5>
        <a:srgbClr val="E1DFD9"/>
      </a:accent5>
      <a:accent6>
        <a:srgbClr val="D4CEC5"/>
      </a:accent6>
      <a:hlink>
        <a:srgbClr val="026AB5"/>
      </a:hlink>
      <a:folHlink>
        <a:srgbClr val="55555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1058</TotalTime>
  <Words>1883</Words>
  <Application>Microsoft Office PowerPoint</Application>
  <PresentationFormat>On-screen Show (4:3)</PresentationFormat>
  <Paragraphs>236</Paragraphs>
  <Slides>43</Slides>
  <Notes>17</Notes>
  <HiddenSlides>0</HiddenSlides>
  <MMClips>1</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1_Custom Design</vt:lpstr>
      <vt:lpstr>Office Theme</vt:lpstr>
      <vt:lpstr>Working with the  TEEN BRAIN</vt:lpstr>
      <vt:lpstr>PowerPoint Presentation</vt:lpstr>
      <vt:lpstr>PowerPoint Presentation</vt:lpstr>
      <vt:lpstr>In-Service Police Training</vt:lpstr>
      <vt:lpstr>Academy Recruit Training  </vt:lpstr>
      <vt:lpstr>Why Do Police Need This Information?</vt:lpstr>
      <vt:lpstr>Developmental Competence</vt:lpstr>
      <vt:lpstr>Developmental Competence</vt:lpstr>
      <vt:lpstr>PowerPoint Presentation</vt:lpstr>
      <vt:lpstr>PowerPoint Presentation</vt:lpstr>
      <vt:lpstr>PowerPoint Presentation</vt:lpstr>
      <vt:lpstr>PowerPoint Presentation</vt:lpstr>
      <vt:lpstr>PowerPoint Presentation</vt:lpstr>
      <vt:lpstr>PowerPoint Presentation</vt:lpstr>
      <vt:lpstr>Construction Ahead</vt:lpstr>
      <vt:lpstr> PREFRONTAL CORTEX VERY IMPORTANT!  </vt:lpstr>
      <vt:lpstr>Kids Process Through Amygdala</vt:lpstr>
      <vt:lpstr>Teens’ Enlarged Amygdala: No Braking Device</vt:lpstr>
      <vt:lpstr>PREFRONTAL CORTEXT</vt:lpstr>
      <vt:lpstr>PREFRONTAL CORTEX</vt:lpstr>
      <vt:lpstr>PowerPoint Presentation</vt:lpstr>
      <vt:lpstr>PowerPoint Presentation</vt:lpstr>
      <vt:lpstr>PowerPoint Presentation</vt:lpstr>
      <vt:lpstr>PowerPoint Presentation</vt:lpstr>
      <vt:lpstr>“Hot and Cold” Cognition</vt:lpstr>
      <vt:lpstr>PowerPoint Presentation</vt:lpstr>
      <vt:lpstr>What you see isn’t half of it…</vt:lpstr>
      <vt:lpstr>Exposure to Trauma:  Impact on Young Minds</vt:lpstr>
      <vt:lpstr>PowerPoint Presentation</vt:lpstr>
      <vt:lpstr>Top 5 Mental Illnesses Among Adolescents</vt:lpstr>
      <vt:lpstr>PowerPoint Presentation</vt:lpstr>
      <vt:lpstr>PowerPoint Presentation</vt:lpstr>
      <vt:lpstr>Tactics for Working with Youth</vt:lpstr>
      <vt:lpstr>Tactics for Working with Youth</vt:lpstr>
      <vt:lpstr>Tactics for Working with Youth</vt:lpstr>
      <vt:lpstr>Tactics for Working with Youth</vt:lpstr>
      <vt:lpstr>Tactics for Working with Youth</vt:lpstr>
      <vt:lpstr>PowerPoint Presentation</vt:lpstr>
      <vt:lpstr>EXPLAIN IT!  TALK ABOUT IT!</vt:lpstr>
      <vt:lpstr>PowerPoint Presentation</vt:lpstr>
      <vt:lpstr>Costs</vt:lpstr>
      <vt:lpstr>Risk Management</vt:lpstr>
      <vt:lpstr>Legitimacy of Law Enforcement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Jerry</dc:creator>
  <cp:lastModifiedBy>Toni Lang</cp:lastModifiedBy>
  <cp:revision>76</cp:revision>
  <dcterms:created xsi:type="dcterms:W3CDTF">2014-05-07T17:46:06Z</dcterms:created>
  <dcterms:modified xsi:type="dcterms:W3CDTF">2014-05-07T19:49:56Z</dcterms:modified>
</cp:coreProperties>
</file>